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48"/>
  </p:notesMasterIdLst>
  <p:handoutMasterIdLst>
    <p:handoutMasterId r:id="rId49"/>
  </p:handoutMasterIdLst>
  <p:sldIdLst>
    <p:sldId id="330" r:id="rId2"/>
    <p:sldId id="287" r:id="rId3"/>
    <p:sldId id="277" r:id="rId4"/>
    <p:sldId id="332" r:id="rId5"/>
    <p:sldId id="288" r:id="rId6"/>
    <p:sldId id="336" r:id="rId7"/>
    <p:sldId id="278" r:id="rId8"/>
    <p:sldId id="289" r:id="rId9"/>
    <p:sldId id="377" r:id="rId10"/>
    <p:sldId id="279" r:id="rId11"/>
    <p:sldId id="290" r:id="rId12"/>
    <p:sldId id="367" r:id="rId13"/>
    <p:sldId id="294" r:id="rId14"/>
    <p:sldId id="293" r:id="rId15"/>
    <p:sldId id="295" r:id="rId16"/>
    <p:sldId id="296" r:id="rId17"/>
    <p:sldId id="280" r:id="rId18"/>
    <p:sldId id="339" r:id="rId19"/>
    <p:sldId id="344" r:id="rId20"/>
    <p:sldId id="345" r:id="rId21"/>
    <p:sldId id="368" r:id="rId22"/>
    <p:sldId id="369" r:id="rId23"/>
    <p:sldId id="282" r:id="rId24"/>
    <p:sldId id="370" r:id="rId25"/>
    <p:sldId id="333" r:id="rId26"/>
    <p:sldId id="352" r:id="rId27"/>
    <p:sldId id="353" r:id="rId28"/>
    <p:sldId id="305" r:id="rId29"/>
    <p:sldId id="306" r:id="rId30"/>
    <p:sldId id="371" r:id="rId31"/>
    <p:sldId id="307" r:id="rId32"/>
    <p:sldId id="310" r:id="rId33"/>
    <p:sldId id="354" r:id="rId34"/>
    <p:sldId id="313" r:id="rId35"/>
    <p:sldId id="355" r:id="rId36"/>
    <p:sldId id="356" r:id="rId37"/>
    <p:sldId id="372" r:id="rId38"/>
    <p:sldId id="358" r:id="rId39"/>
    <p:sldId id="286" r:id="rId40"/>
    <p:sldId id="374" r:id="rId41"/>
    <p:sldId id="342" r:id="rId42"/>
    <p:sldId id="361" r:id="rId43"/>
    <p:sldId id="301" r:id="rId44"/>
    <p:sldId id="360" r:id="rId45"/>
    <p:sldId id="375" r:id="rId46"/>
    <p:sldId id="331" r:id="rId47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5" autoAdjust="0"/>
    <p:restoredTop sz="94667"/>
  </p:normalViewPr>
  <p:slideViewPr>
    <p:cSldViewPr snapToGrid="0">
      <p:cViewPr>
        <p:scale>
          <a:sx n="50" d="100"/>
          <a:sy n="50" d="100"/>
        </p:scale>
        <p:origin x="-72" y="396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24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D114A89C-1C73-4D44-A8BC-42BAA055C19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CBDAB79E-6014-4A3D-84DF-A7CEB339BCE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90D5592A-E44D-4423-B07A-957389C43B8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91FDBA55-75B0-4E79-BF0F-BC11D59E5FB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 smtClean="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fld id="{01873986-C89E-4478-9B6A-F6B0BF3B5D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B45A858E-881C-46A6-B3BB-38AF66B8F99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A76C7A83-A047-4863-99DC-443A82A8953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2A60EB1-DAFD-4AE9-AB03-60CC4D8EEE9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E281DC59-26C3-4F7F-8E43-93FC93CCE3E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C2C085E6-91D9-44E7-80E9-718A60124C0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0950034D-84CE-4525-AFD4-671AE64656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AA890F1-2F48-45ED-9750-542EA7D8C9E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3E15B947-44D3-4DC4-90BD-791A8A992B2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C4CF68-30FC-4986-BD94-947876E4474E}" type="slidenum">
              <a:rPr lang="en-US" altLang="en-US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40F7D2EC-BB14-44C5-9C26-CEBE080D58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5C8CC18E-28B7-4D38-91FE-BB538F8E44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EFC9295D-20C0-40F6-A890-07561CD023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DED19BE-233D-4E15-858D-397EA24C558C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30945398-3953-4662-8AB2-3599D73528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AA564743-CEA6-4703-B1E3-72C2EA3754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AE28D529-1073-4615-9C35-6D7E43A25A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97E548C-774C-4A0A-B49B-D7561E8DC014}" type="slidenum">
              <a:rPr lang="en-US" altLang="en-US">
                <a:latin typeface="Times New Roman" panose="02020603050405020304" pitchFamily="18" charset="0"/>
              </a:rPr>
              <a:pPr/>
              <a:t>11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61D0FB5B-1D70-4814-9519-570E54CA96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2DE796A1-E6DA-46E5-BEF3-64070886DF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FE56B275-0BAF-4D11-8861-A6AD21BD70F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D51DE52-A2FA-4DD9-8778-F3F9593F4483}" type="slidenum">
              <a:rPr lang="en-US" altLang="en-US">
                <a:latin typeface="Times New Roman" panose="02020603050405020304" pitchFamily="18" charset="0"/>
              </a:rPr>
              <a:pPr/>
              <a:t>12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7A31EF38-9D9C-4353-9BE3-64660DFC1B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BC6D288B-294C-425D-B18E-3E0F65AD6C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0B7197EB-9EA5-440C-BF44-3CCC1D8BD17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60ADBD1-0CFE-4524-B710-0FA45B67A62C}" type="slidenum">
              <a:rPr lang="en-US" altLang="en-US">
                <a:latin typeface="Times New Roman" panose="02020603050405020304" pitchFamily="18" charset="0"/>
              </a:rPr>
              <a:pPr/>
              <a:t>13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5E333021-2AC7-4A64-BBE4-34E7715675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A4293FD2-C714-429D-A3AA-6BC581EAC2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A507351B-D712-437E-98E7-F662A74309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32DF0B5-6DB1-40E4-9D70-8430FC6C4E9F}" type="slidenum">
              <a:rPr lang="en-US" altLang="en-US">
                <a:latin typeface="Times New Roman" panose="02020603050405020304" pitchFamily="18" charset="0"/>
              </a:rPr>
              <a:pPr/>
              <a:t>14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8FC88A25-20C1-4AB0-93D3-5CD9170E7C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88BD605D-FC05-4B6D-A985-DA551A53D5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445F60E8-26A3-44B1-86D8-9C36811F53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96AA71C-5868-45F1-8571-E62C9C187BD1}" type="slidenum">
              <a:rPr lang="en-US" altLang="en-US">
                <a:latin typeface="Times New Roman" panose="02020603050405020304" pitchFamily="18" charset="0"/>
              </a:rPr>
              <a:pPr/>
              <a:t>15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95B0F2F1-AA3B-4D59-8C21-560A66CEF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5FBCF461-AEF4-401D-A191-C0EBC12EA3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B33BAED9-5B7F-401E-8726-45B92938F19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4DCFB8B-285E-42B0-B046-73E0330D4A8F}" type="slidenum">
              <a:rPr lang="en-US" altLang="en-US">
                <a:latin typeface="Times New Roman" panose="02020603050405020304" pitchFamily="18" charset="0"/>
              </a:rPr>
              <a:pPr/>
              <a:t>16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0B657D37-F8DF-4FB6-8D67-D127E38E375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C019F071-D51D-4D64-A7F6-5CFAF4BF22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C49C35A4-2B09-4044-B684-3B5B5F9682C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08F1016-771D-4116-83C0-1A8A1142BC71}" type="slidenum">
              <a:rPr lang="en-US" altLang="en-US">
                <a:latin typeface="Times New Roman" panose="02020603050405020304" pitchFamily="18" charset="0"/>
              </a:rPr>
              <a:pPr/>
              <a:t>17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1DD9E6BF-77D7-41D8-8E40-BCC9A7C43C4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ECFA8695-0190-4832-B30E-DCEC8A5962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1C4C0C4A-430D-41D5-A904-65099801C6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FB63C8E0-78C6-4F6F-BA2A-437611695C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>
            <a:extLst>
              <a:ext uri="{FF2B5EF4-FFF2-40B4-BE49-F238E27FC236}">
                <a16:creationId xmlns:a16="http://schemas.microsoft.com/office/drawing/2014/main" id="{1F9D4368-2D5B-44CF-9769-7950A1E38A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1D9A8E8-F4EA-46C2-B927-AF9B295CD51A}" type="slidenum">
              <a:rPr lang="en-US" altLang="en-US">
                <a:latin typeface="Times New Roman" panose="02020603050405020304" pitchFamily="18" charset="0"/>
              </a:rPr>
              <a:pPr/>
              <a:t>23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9635" name="Rectangle 2">
            <a:extLst>
              <a:ext uri="{FF2B5EF4-FFF2-40B4-BE49-F238E27FC236}">
                <a16:creationId xmlns:a16="http://schemas.microsoft.com/office/drawing/2014/main" id="{84751EBF-BF03-4EB3-AC59-8937FFC05B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>
            <a:extLst>
              <a:ext uri="{FF2B5EF4-FFF2-40B4-BE49-F238E27FC236}">
                <a16:creationId xmlns:a16="http://schemas.microsoft.com/office/drawing/2014/main" id="{363753AF-4080-4D90-93A4-E186735701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A7699670-5331-4C7F-B66F-45A2105BA36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55D0AF2-D85B-4E4E-89AE-3DAF63F14019}" type="slidenum">
              <a:rPr lang="en-US" altLang="en-US">
                <a:latin typeface="Times New Roman" panose="02020603050405020304" pitchFamily="18" charset="0"/>
              </a:rPr>
              <a:pPr/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E043F316-76DC-4F8D-B0C9-695562CD82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C70DB475-EF8D-4192-AEB8-E04565EC34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>
            <a:extLst>
              <a:ext uri="{FF2B5EF4-FFF2-40B4-BE49-F238E27FC236}">
                <a16:creationId xmlns:a16="http://schemas.microsoft.com/office/drawing/2014/main" id="{23AA3413-AA5F-4107-A578-F7FB97A1FD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C3D0DC0-01F3-4FB1-9D33-C3D72C571382}" type="slidenum">
              <a:rPr lang="en-US" altLang="en-US">
                <a:latin typeface="Times New Roman" panose="02020603050405020304" pitchFamily="18" charset="0"/>
              </a:rPr>
              <a:pPr/>
              <a:t>24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1683" name="Rectangle 2">
            <a:extLst>
              <a:ext uri="{FF2B5EF4-FFF2-40B4-BE49-F238E27FC236}">
                <a16:creationId xmlns:a16="http://schemas.microsoft.com/office/drawing/2014/main" id="{AE841BF5-F8CC-496C-9A26-9FAB38639DD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>
            <a:extLst>
              <a:ext uri="{FF2B5EF4-FFF2-40B4-BE49-F238E27FC236}">
                <a16:creationId xmlns:a16="http://schemas.microsoft.com/office/drawing/2014/main" id="{C7518A12-53B7-447C-9D59-09B9E72ECC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>
            <a:extLst>
              <a:ext uri="{FF2B5EF4-FFF2-40B4-BE49-F238E27FC236}">
                <a16:creationId xmlns:a16="http://schemas.microsoft.com/office/drawing/2014/main" id="{246EB841-3BA3-411E-B258-F2A764F737B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114B98F-007C-43DF-A60D-1A7EAA91CCA7}" type="slidenum">
              <a:rPr lang="en-US" altLang="en-US">
                <a:latin typeface="Times New Roman" panose="02020603050405020304" pitchFamily="18" charset="0"/>
              </a:rPr>
              <a:pPr/>
              <a:t>25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3731" name="Rectangle 2">
            <a:extLst>
              <a:ext uri="{FF2B5EF4-FFF2-40B4-BE49-F238E27FC236}">
                <a16:creationId xmlns:a16="http://schemas.microsoft.com/office/drawing/2014/main" id="{8A048B8E-E398-4745-90F2-A532AC12A28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>
            <a:extLst>
              <a:ext uri="{FF2B5EF4-FFF2-40B4-BE49-F238E27FC236}">
                <a16:creationId xmlns:a16="http://schemas.microsoft.com/office/drawing/2014/main" id="{BA8F3B7A-4DFD-4CE0-A7BC-C9EB40B83D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35B19350-9654-4398-A98D-823F09730D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F99FAC0-3371-4115-9278-16B190E658AE}" type="slidenum">
              <a:rPr lang="en-US" altLang="en-US">
                <a:latin typeface="Times New Roman" panose="02020603050405020304" pitchFamily="18" charset="0"/>
              </a:rPr>
              <a:pPr/>
              <a:t>26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794AAB47-390A-4A95-8D6A-7698FE87FC2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3AE11E17-0B37-495A-8D01-1E4B31D7DA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>
            <a:extLst>
              <a:ext uri="{FF2B5EF4-FFF2-40B4-BE49-F238E27FC236}">
                <a16:creationId xmlns:a16="http://schemas.microsoft.com/office/drawing/2014/main" id="{192ACBA4-A8FC-4E7A-80E9-AEAA75E564B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8D74938-55F7-4DC8-8764-970D10855290}" type="slidenum">
              <a:rPr lang="en-US" altLang="en-US">
                <a:latin typeface="Times New Roman" panose="02020603050405020304" pitchFamily="18" charset="0"/>
              </a:rPr>
              <a:pPr/>
              <a:t>28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8851" name="Rectangle 2">
            <a:extLst>
              <a:ext uri="{FF2B5EF4-FFF2-40B4-BE49-F238E27FC236}">
                <a16:creationId xmlns:a16="http://schemas.microsoft.com/office/drawing/2014/main" id="{09CC13A3-9CCE-4E8B-9A2A-FF400F3C45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>
            <a:extLst>
              <a:ext uri="{FF2B5EF4-FFF2-40B4-BE49-F238E27FC236}">
                <a16:creationId xmlns:a16="http://schemas.microsoft.com/office/drawing/2014/main" id="{A0F89BD5-8969-4268-BAAE-9A14BFA626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>
            <a:extLst>
              <a:ext uri="{FF2B5EF4-FFF2-40B4-BE49-F238E27FC236}">
                <a16:creationId xmlns:a16="http://schemas.microsoft.com/office/drawing/2014/main" id="{960C12AF-FD80-4BCF-8312-D4A136EA7A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D3A00BB-B4EE-42A4-AC24-302EB7D43EBC}" type="slidenum">
              <a:rPr lang="en-US" altLang="en-US">
                <a:latin typeface="Times New Roman" panose="02020603050405020304" pitchFamily="18" charset="0"/>
              </a:rPr>
              <a:pPr/>
              <a:t>29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0899" name="Rectangle 2">
            <a:extLst>
              <a:ext uri="{FF2B5EF4-FFF2-40B4-BE49-F238E27FC236}">
                <a16:creationId xmlns:a16="http://schemas.microsoft.com/office/drawing/2014/main" id="{72A2FE60-2ABA-4FD7-97DD-436C8BB9AE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>
            <a:extLst>
              <a:ext uri="{FF2B5EF4-FFF2-40B4-BE49-F238E27FC236}">
                <a16:creationId xmlns:a16="http://schemas.microsoft.com/office/drawing/2014/main" id="{75EC551F-647E-4616-B2E2-80AFFE0CA8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>
            <a:extLst>
              <a:ext uri="{FF2B5EF4-FFF2-40B4-BE49-F238E27FC236}">
                <a16:creationId xmlns:a16="http://schemas.microsoft.com/office/drawing/2014/main" id="{5F0601A3-B0CC-45B3-BBD4-0046CD87CFC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16E5EEC-C07B-41DB-9CC3-1F02D0C0767C}" type="slidenum">
              <a:rPr lang="en-US" altLang="en-US">
                <a:latin typeface="Times New Roman" panose="02020603050405020304" pitchFamily="18" charset="0"/>
              </a:rPr>
              <a:pPr/>
              <a:t>30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2947" name="Rectangle 2">
            <a:extLst>
              <a:ext uri="{FF2B5EF4-FFF2-40B4-BE49-F238E27FC236}">
                <a16:creationId xmlns:a16="http://schemas.microsoft.com/office/drawing/2014/main" id="{DE277AD2-08FD-4FEB-9A71-97B80E63EA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>
            <a:extLst>
              <a:ext uri="{FF2B5EF4-FFF2-40B4-BE49-F238E27FC236}">
                <a16:creationId xmlns:a16="http://schemas.microsoft.com/office/drawing/2014/main" id="{23FE59D0-CE1B-473F-8138-7566D6FAE1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id="{A139EA7E-C5A3-4A16-AE42-C345AB123C7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E57B5D2-DE8D-4EF9-889E-79B8E6EF3011}" type="slidenum">
              <a:rPr lang="en-US" altLang="en-US">
                <a:latin typeface="Times New Roman" panose="02020603050405020304" pitchFamily="18" charset="0"/>
              </a:rPr>
              <a:pPr/>
              <a:t>31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id="{F853F4E3-8609-4C8C-A077-0E107BD510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id="{5D9017D7-59E4-444C-8B7D-582A16EDD8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E2AF9071-C2C8-4AE5-BF05-7904ECEB51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699B845-CED4-49E0-AFEF-48FD2C002C7A}" type="slidenum">
              <a:rPr lang="en-US" altLang="en-US">
                <a:latin typeface="Times New Roman" panose="02020603050405020304" pitchFamily="18" charset="0"/>
              </a:rPr>
              <a:pPr/>
              <a:t>32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4B359B74-A383-48FE-9C98-33D67BCB90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id="{0CA34FAE-AB9D-469A-A39F-2D79F9D915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ACECBD7C-C5C5-49AB-A072-BF89D7C9BD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0672991-CDC8-4F84-B8EB-CEEB23288ED8}" type="slidenum">
              <a:rPr lang="en-US" altLang="en-US">
                <a:latin typeface="Times New Roman" panose="02020603050405020304" pitchFamily="18" charset="0"/>
              </a:rPr>
              <a:pPr/>
              <a:t>33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EA73A052-CF76-4A71-B05B-5EEB72534B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77FC5D12-EFEF-4B63-BAC5-16C49C6E5E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>
            <a:extLst>
              <a:ext uri="{FF2B5EF4-FFF2-40B4-BE49-F238E27FC236}">
                <a16:creationId xmlns:a16="http://schemas.microsoft.com/office/drawing/2014/main" id="{514AB2F1-7ECF-4654-B476-67C4FF1936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F372007-FB99-4F76-A744-2252F6525800}" type="slidenum">
              <a:rPr lang="en-US" altLang="en-US">
                <a:latin typeface="Times New Roman" panose="02020603050405020304" pitchFamily="18" charset="0"/>
              </a:rPr>
              <a:pPr/>
              <a:t>34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1139" name="Rectangle 2">
            <a:extLst>
              <a:ext uri="{FF2B5EF4-FFF2-40B4-BE49-F238E27FC236}">
                <a16:creationId xmlns:a16="http://schemas.microsoft.com/office/drawing/2014/main" id="{9CA4A4BF-9303-4366-B3C9-87C09BA7CE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>
            <a:extLst>
              <a:ext uri="{FF2B5EF4-FFF2-40B4-BE49-F238E27FC236}">
                <a16:creationId xmlns:a16="http://schemas.microsoft.com/office/drawing/2014/main" id="{0B9BD875-4589-4ADD-BA0B-1F2DD177BA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BC80CB84-F22A-4E50-BCC7-BE380B839A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02ED08A-93DF-4843-AA94-E1F59DEAFF3D}" type="slidenum">
              <a:rPr lang="en-US" altLang="en-US">
                <a:latin typeface="Times New Roman" panose="02020603050405020304" pitchFamily="18" charset="0"/>
              </a:rPr>
              <a:pPr/>
              <a:t>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2BCE3858-17A1-4688-9E78-D1CB3192F2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A3A259DE-418E-40E8-9000-C1E0B35B4F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>
            <a:extLst>
              <a:ext uri="{FF2B5EF4-FFF2-40B4-BE49-F238E27FC236}">
                <a16:creationId xmlns:a16="http://schemas.microsoft.com/office/drawing/2014/main" id="{77F536C2-9FE0-4E79-A5E0-AFC384E498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F491145-9F31-486F-A264-8B0A4A9C13B7}" type="slidenum">
              <a:rPr lang="en-US" altLang="en-US">
                <a:latin typeface="Times New Roman" panose="02020603050405020304" pitchFamily="18" charset="0"/>
              </a:rPr>
              <a:pPr/>
              <a:t>35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7" name="Rectangle 2">
            <a:extLst>
              <a:ext uri="{FF2B5EF4-FFF2-40B4-BE49-F238E27FC236}">
                <a16:creationId xmlns:a16="http://schemas.microsoft.com/office/drawing/2014/main" id="{0D70963F-80A9-4E2C-BCB3-A8CDD51A98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>
            <a:extLst>
              <a:ext uri="{FF2B5EF4-FFF2-40B4-BE49-F238E27FC236}">
                <a16:creationId xmlns:a16="http://schemas.microsoft.com/office/drawing/2014/main" id="{7E07D860-A14E-4FF1-8A49-679D6FBCDC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>
            <a:extLst>
              <a:ext uri="{FF2B5EF4-FFF2-40B4-BE49-F238E27FC236}">
                <a16:creationId xmlns:a16="http://schemas.microsoft.com/office/drawing/2014/main" id="{C3DDD192-3990-4BAC-9FF7-B9EB07B563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2C44763-2F58-4848-BA5C-68BECC72D524}" type="slidenum">
              <a:rPr lang="en-US" altLang="en-US">
                <a:latin typeface="Times New Roman" panose="02020603050405020304" pitchFamily="18" charset="0"/>
              </a:rPr>
              <a:pPr/>
              <a:t>38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9331" name="Rectangle 2">
            <a:extLst>
              <a:ext uri="{FF2B5EF4-FFF2-40B4-BE49-F238E27FC236}">
                <a16:creationId xmlns:a16="http://schemas.microsoft.com/office/drawing/2014/main" id="{421BC8AC-63BB-4B03-AA64-444FBA516D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>
            <a:extLst>
              <a:ext uri="{FF2B5EF4-FFF2-40B4-BE49-F238E27FC236}">
                <a16:creationId xmlns:a16="http://schemas.microsoft.com/office/drawing/2014/main" id="{4C39D2BE-4C7A-463F-BE60-F42C3A682D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>
            <a:extLst>
              <a:ext uri="{FF2B5EF4-FFF2-40B4-BE49-F238E27FC236}">
                <a16:creationId xmlns:a16="http://schemas.microsoft.com/office/drawing/2014/main" id="{AF406669-42D7-44B4-8C43-273FF77AB6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884C1EA-EE61-4B32-9717-6561C81C069A}" type="slidenum">
              <a:rPr lang="en-US" altLang="en-US">
                <a:latin typeface="Times New Roman" panose="02020603050405020304" pitchFamily="18" charset="0"/>
              </a:rPr>
              <a:pPr/>
              <a:t>39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3427" name="Rectangle 2">
            <a:extLst>
              <a:ext uri="{FF2B5EF4-FFF2-40B4-BE49-F238E27FC236}">
                <a16:creationId xmlns:a16="http://schemas.microsoft.com/office/drawing/2014/main" id="{AA286D85-5926-4E35-9302-DEB3B5EC29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>
            <a:extLst>
              <a:ext uri="{FF2B5EF4-FFF2-40B4-BE49-F238E27FC236}">
                <a16:creationId xmlns:a16="http://schemas.microsoft.com/office/drawing/2014/main" id="{AFF0D118-2E86-45EB-A309-2BCA801CF7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>
            <a:extLst>
              <a:ext uri="{FF2B5EF4-FFF2-40B4-BE49-F238E27FC236}">
                <a16:creationId xmlns:a16="http://schemas.microsoft.com/office/drawing/2014/main" id="{C285C7AB-481B-4C36-9D5E-6A373E3AAE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>
            <a:extLst>
              <a:ext uri="{FF2B5EF4-FFF2-40B4-BE49-F238E27FC236}">
                <a16:creationId xmlns:a16="http://schemas.microsoft.com/office/drawing/2014/main" id="{12595288-A8A1-4275-86ED-41647E9CAC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>
            <a:extLst>
              <a:ext uri="{FF2B5EF4-FFF2-40B4-BE49-F238E27FC236}">
                <a16:creationId xmlns:a16="http://schemas.microsoft.com/office/drawing/2014/main" id="{A5C6E0C8-8D05-4FC0-A615-BF217235A26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>
            <a:extLst>
              <a:ext uri="{FF2B5EF4-FFF2-40B4-BE49-F238E27FC236}">
                <a16:creationId xmlns:a16="http://schemas.microsoft.com/office/drawing/2014/main" id="{06CCCF2B-4119-4DD1-8801-4FD12407E5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>
            <a:extLst>
              <a:ext uri="{FF2B5EF4-FFF2-40B4-BE49-F238E27FC236}">
                <a16:creationId xmlns:a16="http://schemas.microsoft.com/office/drawing/2014/main" id="{66AC6290-0A8F-4410-8EE6-B928A0A295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9BE7E25-DF2F-4168-BE5E-41CED28D4157}" type="slidenum">
              <a:rPr lang="en-US" altLang="en-US">
                <a:latin typeface="Times New Roman" panose="02020603050405020304" pitchFamily="18" charset="0"/>
              </a:rPr>
              <a:pPr/>
              <a:t>43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2643" name="Rectangle 2">
            <a:extLst>
              <a:ext uri="{FF2B5EF4-FFF2-40B4-BE49-F238E27FC236}">
                <a16:creationId xmlns:a16="http://schemas.microsoft.com/office/drawing/2014/main" id="{496B7A25-594B-4B19-95B7-A771AB982E5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>
            <a:extLst>
              <a:ext uri="{FF2B5EF4-FFF2-40B4-BE49-F238E27FC236}">
                <a16:creationId xmlns:a16="http://schemas.microsoft.com/office/drawing/2014/main" id="{46A41592-F994-49A3-B7D1-777A14B85A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>
            <a:extLst>
              <a:ext uri="{FF2B5EF4-FFF2-40B4-BE49-F238E27FC236}">
                <a16:creationId xmlns:a16="http://schemas.microsoft.com/office/drawing/2014/main" id="{BB5927D9-28F8-431E-8A5D-E38622E7F62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17D4F6E-605C-4FD9-9638-53697B67B85A}" type="slidenum">
              <a:rPr lang="en-US" altLang="en-US">
                <a:latin typeface="Times New Roman" panose="02020603050405020304" pitchFamily="18" charset="0"/>
              </a:rPr>
              <a:pPr/>
              <a:t>44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4691" name="Rectangle 2">
            <a:extLst>
              <a:ext uri="{FF2B5EF4-FFF2-40B4-BE49-F238E27FC236}">
                <a16:creationId xmlns:a16="http://schemas.microsoft.com/office/drawing/2014/main" id="{D1BDAEE5-6C5F-4F98-A849-714E2F1C5DC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>
            <a:extLst>
              <a:ext uri="{FF2B5EF4-FFF2-40B4-BE49-F238E27FC236}">
                <a16:creationId xmlns:a16="http://schemas.microsoft.com/office/drawing/2014/main" id="{859DDBEE-280C-4117-953E-E0EAAF1882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5570E0E3-E6FE-43E1-B5DE-3ED5EFEADE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4F5F97B-5F60-4081-9DA6-42B9182CD2F7}" type="slidenum">
              <a:rPr lang="en-US" altLang="en-US">
                <a:latin typeface="Times New Roman" panose="02020603050405020304" pitchFamily="18" charset="0"/>
              </a:rPr>
              <a:pPr/>
              <a:t>45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DF8656C1-DC3D-4F7B-8EEC-2DA77E212E2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2D181A27-FF52-4ECA-8E86-80B8010330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>
            <a:extLst>
              <a:ext uri="{FF2B5EF4-FFF2-40B4-BE49-F238E27FC236}">
                <a16:creationId xmlns:a16="http://schemas.microsoft.com/office/drawing/2014/main" id="{DDE245A5-185A-4E27-B891-70FB435AD45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2A27128-C6CF-490F-8D3D-610A10E232BD}" type="slidenum">
              <a:rPr lang="en-US" altLang="en-US">
                <a:latin typeface="Times New Roman" panose="02020603050405020304" pitchFamily="18" charset="0"/>
              </a:rPr>
              <a:pPr/>
              <a:t>46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8787" name="Rectangle 2">
            <a:extLst>
              <a:ext uri="{FF2B5EF4-FFF2-40B4-BE49-F238E27FC236}">
                <a16:creationId xmlns:a16="http://schemas.microsoft.com/office/drawing/2014/main" id="{862F51D4-350B-4AA2-957B-E0251EEE14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>
            <a:extLst>
              <a:ext uri="{FF2B5EF4-FFF2-40B4-BE49-F238E27FC236}">
                <a16:creationId xmlns:a16="http://schemas.microsoft.com/office/drawing/2014/main" id="{27840F58-7294-4A56-B842-828F327C4F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4E9377DB-301A-432B-896E-B411521787E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BCF9BC1-3B73-458F-8E78-3016D7399B9A}" type="slidenum">
              <a:rPr lang="en-US" altLang="en-US">
                <a:latin typeface="Times New Roman" panose="02020603050405020304" pitchFamily="18" charset="0"/>
              </a:rPr>
              <a:pPr/>
              <a:t>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391F4615-F5F9-4EB9-B78C-EB9FE2EAD4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EF9DFDBA-3559-40A7-BFB4-DC81E20F7A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6B596B35-4CD3-4163-AF7F-24933E1BA8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743B5A6-DAB1-4C28-92DE-EA01C365D9F5}" type="slidenum">
              <a:rPr lang="en-US" altLang="en-US">
                <a:latin typeface="Times New Roman" panose="02020603050405020304" pitchFamily="18" charset="0"/>
              </a:rPr>
              <a:pPr/>
              <a:t>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C9E165D1-8C08-4127-8C5B-7DE96DC759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50D7D365-DEDC-42FE-8651-B0FD5E8558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B6479304-D0E3-440A-A086-9BB2C9CFACC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C6656675-4F11-44EE-82F1-FC6523A165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058421E6-E063-489A-8DF8-5F745E5E47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DE92DC9-9D0F-4D4C-91FC-78D0BF0662BE}" type="slidenum">
              <a:rPr lang="en-US" altLang="en-US">
                <a:latin typeface="Times New Roman" panose="02020603050405020304" pitchFamily="18" charset="0"/>
              </a:rPr>
              <a:pPr/>
              <a:t>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3B7DAC96-1713-46BA-A342-1270F3A89F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36B80E63-F60F-4332-9942-3F6416C223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3E8E015A-A900-45D1-8E21-4D4C7F581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3F5AE06-AC16-4C3D-AAAD-B4FC1F4406E5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A4BEFE14-B474-43E0-8C51-D424A37B8A3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A504A065-E088-4655-A67E-8FE45E3966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C4F45F0E-DA1B-4093-B016-7B3B6EA0A1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F2FF164-6E8A-4BC1-B191-9D9705F2419E}" type="slidenum">
              <a:rPr lang="en-US" altLang="en-US">
                <a:latin typeface="Times New Roman" panose="02020603050405020304" pitchFamily="18" charset="0"/>
              </a:rPr>
              <a:pPr/>
              <a:t>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2B332595-CDB0-4A7B-95ED-0E9FB62206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6F34B16C-62B1-4DE4-BAA8-BDAFA4CB4B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041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9CFC14DB-8A99-44CB-BA83-39417D26C1AF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6530489F-79EC-4897-869D-780965D7E7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A83414BD-B475-4106-B6CC-2A825BC14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45EEFC8D-4A80-4C8D-BB98-5471F8FF2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CE292785-34F4-4129-BCFD-B22D0AC1FE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20D32FCA-31DE-4EA5-82C1-CF345076A2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305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090E6124-7B97-4EBF-8990-F55FBAA11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C449F6A7-C9D3-4C68-84CF-E1FEED2CA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970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286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66685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720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793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8373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730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7560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03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1897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1174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1EFAC327-3B14-405A-AECD-695170F62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B7308704-6884-478D-913D-858724364F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5425"/>
            <a:ext cx="80772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C46878CA-A75D-4410-AFD2-1992D970E5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772795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C1D23273-AE1D-4273-BD10-D4215E10B3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A52FF0B1-98D3-422D-A027-A89A772773D8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4A460C49-6450-4AA7-B172-624D0E8FA2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9885932-7748-44D3-A5FA-3EA2C19FA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id="{2B3C4A04-A423-4652-9F71-1E3F1D9CED5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256146" y="6613525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6699"/>
                </a:solidFill>
                <a:latin typeface="Helvetica" panose="020B0604020202020204" pitchFamily="34" charset="0"/>
              </a:rPr>
              <a:t>2.</a:t>
            </a:r>
            <a:fld id="{3002ADDC-CC54-42C0-AD9E-FCEA6349E957}" type="slidenum">
              <a:rPr lang="en-US" altLang="en-US" sz="1000" b="1" smtClean="0">
                <a:solidFill>
                  <a:srgbClr val="006699"/>
                </a:solidFill>
                <a:latin typeface="Helvetica" panose="020B0604020202020204" pitchFamily="34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6699"/>
              </a:solidFill>
              <a:latin typeface="Helvetica" panose="020B0604020202020204" pitchFamily="34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59A1521A-022B-4DE7-8426-69A13EBF9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27BAFA87-2B93-403E-A844-8FB1EAE92C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586538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CD488D63-B096-4EAA-B5D8-70E38A371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3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1EFD3035-A582-45DD-89A5-82ABE6A7D46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 dirty="0"/>
              <a:t>Chapter 2:  Operating-System Services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4B842699-2411-46DA-9E86-71B3FFE9F0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A2749591-DE3A-4DDD-A1C5-F255815745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9788" y="1385887"/>
            <a:ext cx="7678737" cy="4551449"/>
          </a:xfrm>
        </p:spPr>
        <p:txBody>
          <a:bodyPr/>
          <a:lstStyle/>
          <a:p>
            <a:pPr algn="just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Programming interface</a:t>
            </a:r>
            <a:r>
              <a:rPr lang="en-US" altLang="en-US" dirty="0"/>
              <a:t> to the services provided by the OS</a:t>
            </a:r>
            <a:endParaRPr lang="en-US" altLang="en-US" sz="800" dirty="0"/>
          </a:p>
          <a:p>
            <a:pPr algn="just">
              <a:lnSpc>
                <a:spcPct val="90000"/>
              </a:lnSpc>
            </a:pPr>
            <a:r>
              <a:rPr lang="en-US" altLang="en-US" dirty="0"/>
              <a:t>Typically written in a </a:t>
            </a:r>
            <a:r>
              <a:rPr lang="en-US" altLang="en-US" dirty="0">
                <a:solidFill>
                  <a:srgbClr val="FF0000"/>
                </a:solidFill>
              </a:rPr>
              <a:t>high-level language </a:t>
            </a:r>
            <a:r>
              <a:rPr lang="en-US" altLang="en-US" dirty="0"/>
              <a:t>(C or C++)</a:t>
            </a:r>
          </a:p>
          <a:p>
            <a:pPr lvl="1" algn="just"/>
            <a:r>
              <a:rPr lang="en-US" dirty="0"/>
              <a:t>certain low-level tasks may be written using </a:t>
            </a:r>
            <a:r>
              <a:rPr lang="en-US" dirty="0">
                <a:solidFill>
                  <a:srgbClr val="FF0000"/>
                </a:solidFill>
              </a:rPr>
              <a:t>assembly-language instructions</a:t>
            </a:r>
            <a:endParaRPr lang="en-US" altLang="en-US" sz="1400" dirty="0">
              <a:solidFill>
                <a:srgbClr val="FF0000"/>
              </a:solidFill>
            </a:endParaRPr>
          </a:p>
          <a:p>
            <a:pPr algn="just">
              <a:lnSpc>
                <a:spcPct val="90000"/>
              </a:lnSpc>
            </a:pPr>
            <a:r>
              <a:rPr lang="en-US" altLang="en-US" dirty="0"/>
              <a:t>Mostly accessed by programs via a high-level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Application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Programming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API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rather than direct system call use</a:t>
            </a:r>
            <a:endParaRPr lang="en-US" altLang="en-US" sz="800" dirty="0"/>
          </a:p>
          <a:p>
            <a:pPr algn="just">
              <a:lnSpc>
                <a:spcPct val="90000"/>
              </a:lnSpc>
            </a:pPr>
            <a:r>
              <a:rPr lang="en-US" altLang="en-US" dirty="0"/>
              <a:t>Three most common APIs are </a:t>
            </a:r>
            <a:r>
              <a:rPr lang="en-US" altLang="en-US" dirty="0">
                <a:solidFill>
                  <a:srgbClr val="FF0000"/>
                </a:solidFill>
              </a:rPr>
              <a:t>Win32 API for Windows</a:t>
            </a:r>
            <a:r>
              <a:rPr lang="en-US" altLang="en-US" dirty="0"/>
              <a:t>, </a:t>
            </a:r>
            <a:r>
              <a:rPr lang="en-US" altLang="en-US" dirty="0">
                <a:solidFill>
                  <a:srgbClr val="00B050"/>
                </a:solidFill>
              </a:rPr>
              <a:t>POSIX API for POSIX-based systems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(including virtually all versions of UNIX, Linux, and Mac OS X), and </a:t>
            </a:r>
            <a:r>
              <a:rPr lang="en-US" altLang="en-US" dirty="0">
                <a:solidFill>
                  <a:srgbClr val="FF0000"/>
                </a:solidFill>
              </a:rPr>
              <a:t>Java API </a:t>
            </a:r>
            <a:r>
              <a:rPr lang="en-US" altLang="en-US" dirty="0"/>
              <a:t>for the Java virtual machine (JVM)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0C14F633-D8B3-443E-B572-5804D4ED77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4313"/>
            <a:ext cx="8077200" cy="576262"/>
          </a:xfrm>
        </p:spPr>
        <p:txBody>
          <a:bodyPr/>
          <a:lstStyle/>
          <a:p>
            <a:pPr eaLnBrk="1" hangingPunct="1"/>
            <a:r>
              <a:rPr lang="en-US" altLang="en-US"/>
              <a:t>Example of System Calls</a:t>
            </a:r>
          </a:p>
        </p:txBody>
      </p:sp>
      <p:sp>
        <p:nvSpPr>
          <p:cNvPr id="31747" name="Rectangle 5">
            <a:extLst>
              <a:ext uri="{FF2B5EF4-FFF2-40B4-BE49-F238E27FC236}">
                <a16:creationId xmlns:a16="http://schemas.microsoft.com/office/drawing/2014/main" id="{538ABAD4-459A-43EE-99FF-36E56E6589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0263" y="1233488"/>
            <a:ext cx="7704137" cy="4883227"/>
          </a:xfrm>
        </p:spPr>
        <p:txBody>
          <a:bodyPr/>
          <a:lstStyle/>
          <a:p>
            <a:r>
              <a:rPr lang="en-US" altLang="en-US" dirty="0"/>
              <a:t>System call sequence to copy the contents of one file to another file</a:t>
            </a:r>
          </a:p>
          <a:p>
            <a:r>
              <a:rPr lang="en-US" dirty="0"/>
              <a:t>cp in.txt </a:t>
            </a:r>
            <a:r>
              <a:rPr lang="en-US" dirty="0" smtClean="0"/>
              <a:t>out.txt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systems execute </a:t>
            </a:r>
            <a:r>
              <a:rPr lang="en-US" dirty="0">
                <a:solidFill>
                  <a:srgbClr val="FF0000"/>
                </a:solidFill>
              </a:rPr>
              <a:t>thousands of system calls </a:t>
            </a:r>
            <a:r>
              <a:rPr lang="en-US" dirty="0"/>
              <a:t>per second</a:t>
            </a:r>
          </a:p>
          <a:p>
            <a:r>
              <a:rPr lang="en-US" dirty="0"/>
              <a:t>programmers never see this level of detail </a:t>
            </a:r>
            <a:r>
              <a:rPr lang="en-US" dirty="0" smtClean="0"/>
              <a:t>and use </a:t>
            </a:r>
            <a:r>
              <a:rPr lang="en-US" dirty="0">
                <a:solidFill>
                  <a:srgbClr val="FF0000"/>
                </a:solidFill>
              </a:rPr>
              <a:t>APIs.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altLang="en-US" dirty="0"/>
          </a:p>
        </p:txBody>
      </p:sp>
      <p:pic>
        <p:nvPicPr>
          <p:cNvPr id="31748" name="Picture 5">
            <a:extLst>
              <a:ext uri="{FF2B5EF4-FFF2-40B4-BE49-F238E27FC236}">
                <a16:creationId xmlns:a16="http://schemas.microsoft.com/office/drawing/2014/main" id="{AAE1048A-764C-48F0-A738-BA0A29DCB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6464" y="2078053"/>
            <a:ext cx="4677007" cy="3165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0" name="Line 7">
            <a:extLst>
              <a:ext uri="{FF2B5EF4-FFF2-40B4-BE49-F238E27FC236}">
                <a16:creationId xmlns:a16="http://schemas.microsoft.com/office/drawing/2014/main" id="{C5566A3B-AF3E-428A-96FC-E638B347721C}"/>
              </a:ext>
            </a:extLst>
          </p:cNvPr>
          <p:cNvSpPr>
            <a:spLocks noChangeShapeType="1"/>
          </p:cNvSpPr>
          <p:nvPr/>
        </p:nvSpPr>
        <p:spPr bwMode="auto">
          <a:xfrm>
            <a:off x="1503363" y="2012950"/>
            <a:ext cx="0" cy="4302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C84E76C4-FCC0-48D3-9013-1569EF2B27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042275" cy="576262"/>
          </a:xfrm>
        </p:spPr>
        <p:txBody>
          <a:bodyPr/>
          <a:lstStyle/>
          <a:p>
            <a:pPr eaLnBrk="1" hangingPunct="1"/>
            <a:r>
              <a:rPr lang="en-US" altLang="en-US"/>
              <a:t>Example of Standard API</a:t>
            </a:r>
          </a:p>
        </p:txBody>
      </p:sp>
      <p:pic>
        <p:nvPicPr>
          <p:cNvPr id="33795" name="Picture 2">
            <a:extLst>
              <a:ext uri="{FF2B5EF4-FFF2-40B4-BE49-F238E27FC236}">
                <a16:creationId xmlns:a16="http://schemas.microsoft.com/office/drawing/2014/main" id="{03F4BF88-895B-4F86-8811-FEB2E93B9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913" y="984250"/>
            <a:ext cx="5276850" cy="538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5BE3AADB-0F3C-4172-8054-CC2DDF747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3075" y="217488"/>
            <a:ext cx="7989888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17C2873A-43D0-43EF-AF6C-1C08F69448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0263" y="1233488"/>
            <a:ext cx="7632700" cy="4530725"/>
          </a:xfrm>
        </p:spPr>
        <p:txBody>
          <a:bodyPr/>
          <a:lstStyle/>
          <a:p>
            <a:r>
              <a:rPr lang="en-US" altLang="en-US" dirty="0"/>
              <a:t>Typically, </a:t>
            </a:r>
            <a:r>
              <a:rPr lang="en-US" altLang="en-US" dirty="0">
                <a:solidFill>
                  <a:srgbClr val="FF0000"/>
                </a:solidFill>
              </a:rPr>
              <a:t>a number is  associated with each system call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System-call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maintains a </a:t>
            </a:r>
            <a:r>
              <a:rPr lang="en-US" altLang="en-US" dirty="0">
                <a:solidFill>
                  <a:srgbClr val="FF0000"/>
                </a:solidFill>
              </a:rPr>
              <a:t>table indexed according to these numbers</a:t>
            </a:r>
            <a:endParaRPr lang="en-US" altLang="en-US" sz="800" dirty="0">
              <a:solidFill>
                <a:srgbClr val="FF0000"/>
              </a:solidFill>
            </a:endParaRPr>
          </a:p>
          <a:p>
            <a:r>
              <a:rPr lang="en-US" altLang="en-US" dirty="0"/>
              <a:t>The </a:t>
            </a:r>
            <a:r>
              <a:rPr lang="en-US" altLang="en-US" dirty="0">
                <a:solidFill>
                  <a:srgbClr val="FF0000"/>
                </a:solidFill>
              </a:rPr>
              <a:t>system call interface </a:t>
            </a:r>
            <a:r>
              <a:rPr lang="en-US" altLang="en-US" dirty="0"/>
              <a:t>invokes  </a:t>
            </a:r>
            <a:r>
              <a:rPr lang="en-US" altLang="en-US" dirty="0">
                <a:solidFill>
                  <a:srgbClr val="FF0000"/>
                </a:solidFill>
              </a:rPr>
              <a:t>the intended system call in OS kernel and returns status </a:t>
            </a:r>
            <a:r>
              <a:rPr lang="en-US" altLang="en-US" dirty="0"/>
              <a:t>of the system call and any return values</a:t>
            </a:r>
            <a:endParaRPr lang="en-US" altLang="en-US" sz="800" dirty="0"/>
          </a:p>
          <a:p>
            <a:r>
              <a:rPr lang="en-US" altLang="en-US" dirty="0"/>
              <a:t>The caller need know </a:t>
            </a:r>
            <a:r>
              <a:rPr lang="en-US" altLang="en-US" dirty="0">
                <a:solidFill>
                  <a:srgbClr val="FF0000"/>
                </a:solidFill>
              </a:rPr>
              <a:t>nothing about how the system call </a:t>
            </a:r>
            <a:r>
              <a:rPr lang="en-US" altLang="en-US" dirty="0"/>
              <a:t>is implemented</a:t>
            </a:r>
          </a:p>
          <a:p>
            <a:pPr lvl="1"/>
            <a:r>
              <a:rPr lang="en-US" altLang="en-US" dirty="0"/>
              <a:t>Just needs to </a:t>
            </a:r>
            <a:r>
              <a:rPr lang="en-US" altLang="en-US" dirty="0">
                <a:solidFill>
                  <a:srgbClr val="FF0000"/>
                </a:solidFill>
              </a:rPr>
              <a:t>obey API and understand what OS will do </a:t>
            </a:r>
            <a:r>
              <a:rPr lang="en-US" altLang="en-US" dirty="0"/>
              <a:t>as a result call</a:t>
            </a:r>
          </a:p>
          <a:p>
            <a:pPr lvl="1"/>
            <a:r>
              <a:rPr lang="en-US" altLang="en-US" dirty="0"/>
              <a:t>Most details of  </a:t>
            </a:r>
            <a:r>
              <a:rPr lang="en-US" altLang="en-US" dirty="0">
                <a:solidFill>
                  <a:srgbClr val="FF0000"/>
                </a:solidFill>
              </a:rPr>
              <a:t>OS interface hidden from programmer </a:t>
            </a:r>
            <a:r>
              <a:rPr lang="en-US" altLang="en-US" dirty="0"/>
              <a:t>by API  </a:t>
            </a:r>
          </a:p>
          <a:p>
            <a:pPr lvl="2"/>
            <a:r>
              <a:rPr lang="en-US" altLang="en-US" dirty="0"/>
              <a:t>Managed by run-time support library (set of functions built into libraries included with compiler)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1699CD33-3BF1-41C4-ABEC-D6F4D3F643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0750" y="211138"/>
            <a:ext cx="7840663" cy="576262"/>
          </a:xfrm>
        </p:spPr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37891" name="Picture 2">
            <a:extLst>
              <a:ext uri="{FF2B5EF4-FFF2-40B4-BE49-F238E27FC236}">
                <a16:creationId xmlns:a16="http://schemas.microsoft.com/office/drawing/2014/main" id="{B2409951-BBCF-4A1C-8570-76F67408B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25" y="1217613"/>
            <a:ext cx="7559675" cy="4614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4E227535-43B6-4813-B8B2-3BC580705F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79475" y="217488"/>
            <a:ext cx="7704138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4769B199-F416-4325-B349-7CDA49598C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7704138" cy="48666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Often, more information is required than simply identity of desired system call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Exact type and amount of information </a:t>
            </a:r>
            <a:r>
              <a:rPr lang="en-US" altLang="en-US" dirty="0"/>
              <a:t>vary </a:t>
            </a:r>
            <a:r>
              <a:rPr lang="en-US" altLang="en-US" dirty="0">
                <a:solidFill>
                  <a:srgbClr val="FF0000"/>
                </a:solidFill>
              </a:rPr>
              <a:t>according to OS and </a:t>
            </a:r>
            <a:r>
              <a:rPr lang="en-US" altLang="en-US" dirty="0" smtClean="0">
                <a:solidFill>
                  <a:srgbClr val="FF0000"/>
                </a:solidFill>
              </a:rPr>
              <a:t>call</a:t>
            </a:r>
            <a:endParaRPr lang="en-US" altLang="en-US" sz="900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Why parameter passing?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Three general methods used to pass parameters to the OS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Simplest:  </a:t>
            </a:r>
            <a:r>
              <a:rPr lang="en-US" altLang="en-US" dirty="0">
                <a:solidFill>
                  <a:srgbClr val="FF0000"/>
                </a:solidFill>
              </a:rPr>
              <a:t>pass the parameters in registers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 In some cases, may be more parameters than registers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</a:t>
            </a:r>
            <a:r>
              <a:rPr lang="en-US" altLang="en-US" dirty="0">
                <a:solidFill>
                  <a:srgbClr val="FF0000"/>
                </a:solidFill>
              </a:rPr>
              <a:t>stored in a block</a:t>
            </a:r>
            <a:r>
              <a:rPr lang="en-US" altLang="en-US" i="1" dirty="0"/>
              <a:t>, </a:t>
            </a:r>
            <a:r>
              <a:rPr lang="en-US" altLang="en-US" dirty="0"/>
              <a:t>or table, in memory, and </a:t>
            </a:r>
            <a:r>
              <a:rPr lang="en-US" altLang="en-US" dirty="0">
                <a:solidFill>
                  <a:srgbClr val="FF0000"/>
                </a:solidFill>
              </a:rPr>
              <a:t>address of block passed </a:t>
            </a:r>
            <a:r>
              <a:rPr lang="en-US" altLang="en-US" dirty="0"/>
              <a:t>as a parameter in a register 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This approach taken by Linux and Solaris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placed,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pushed</a:t>
            </a:r>
            <a:r>
              <a:rPr lang="en-US" altLang="en-US" i="1" dirty="0"/>
              <a:t>, </a:t>
            </a:r>
            <a:r>
              <a:rPr lang="en-US" altLang="en-US" dirty="0"/>
              <a:t>onto the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stack</a:t>
            </a:r>
            <a:r>
              <a:rPr lang="en-US" altLang="en-US" i="1" dirty="0"/>
              <a:t> </a:t>
            </a:r>
            <a:r>
              <a:rPr lang="en-US" altLang="en-US" dirty="0"/>
              <a:t>by the program and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popped</a:t>
            </a:r>
            <a:r>
              <a:rPr lang="en-US" altLang="en-US" i="1" dirty="0"/>
              <a:t> </a:t>
            </a:r>
            <a:r>
              <a:rPr lang="en-US" altLang="en-US" dirty="0"/>
              <a:t>off the stack by the operating system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Block and stack methods do not limit the number or length of parameters being passed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091C706E-593F-465E-8A89-60A10A2A93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7963"/>
            <a:ext cx="8089900" cy="576262"/>
          </a:xfrm>
        </p:spPr>
        <p:txBody>
          <a:bodyPr/>
          <a:lstStyle/>
          <a:p>
            <a:pPr eaLnBrk="1" hangingPunct="1"/>
            <a:r>
              <a:rPr lang="en-US" altLang="en-US"/>
              <a:t>Parameter Passing via Table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id="{DF782059-8E55-48AA-A75F-C88C61777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3" y="1643063"/>
            <a:ext cx="7831137" cy="411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F81CC25A-92E8-44D5-853F-5EA5E0E481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3075" y="214313"/>
            <a:ext cx="8129588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</a:t>
            </a:r>
          </a:p>
        </p:txBody>
      </p:sp>
      <p:sp>
        <p:nvSpPr>
          <p:cNvPr id="44035" name="Rectangle 4">
            <a:extLst>
              <a:ext uri="{FF2B5EF4-FFF2-40B4-BE49-F238E27FC236}">
                <a16:creationId xmlns:a16="http://schemas.microsoft.com/office/drawing/2014/main" id="{4FFFE9F1-36B8-4D67-9C3C-A4A661B03E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8038" y="1250950"/>
            <a:ext cx="7748587" cy="4530725"/>
          </a:xfrm>
        </p:spPr>
        <p:txBody>
          <a:bodyPr/>
          <a:lstStyle/>
          <a:p>
            <a:r>
              <a:rPr lang="en-US" altLang="en-US" dirty="0"/>
              <a:t>Process control</a:t>
            </a:r>
          </a:p>
          <a:p>
            <a:pPr lvl="1"/>
            <a:r>
              <a:rPr lang="en-US" altLang="en-US" dirty="0"/>
              <a:t>create process </a:t>
            </a:r>
            <a:r>
              <a:rPr lang="en-US" sz="1400" i="1" dirty="0" err="1">
                <a:solidFill>
                  <a:srgbClr val="FF0000"/>
                </a:solidFill>
              </a:rPr>
              <a:t>create_process</a:t>
            </a:r>
            <a:r>
              <a:rPr lang="en-US" sz="1400" i="1" dirty="0">
                <a:solidFill>
                  <a:srgbClr val="FF0000"/>
                </a:solidFill>
              </a:rPr>
              <a:t>()</a:t>
            </a:r>
            <a:r>
              <a:rPr lang="en-US" altLang="en-US" dirty="0"/>
              <a:t>, terminate process </a:t>
            </a:r>
            <a:r>
              <a:rPr lang="en-US" sz="1400" i="1" dirty="0">
                <a:solidFill>
                  <a:srgbClr val="FF0000"/>
                </a:solidFill>
              </a:rPr>
              <a:t>terminate process()</a:t>
            </a:r>
            <a:endParaRPr lang="en-US" altLang="en-US" i="1" dirty="0">
              <a:solidFill>
                <a:srgbClr val="FF0000"/>
              </a:solidFill>
            </a:endParaRPr>
          </a:p>
          <a:p>
            <a:pPr lvl="1"/>
            <a:r>
              <a:rPr lang="en-US" altLang="en-US" dirty="0"/>
              <a:t>end, abort</a:t>
            </a:r>
          </a:p>
          <a:p>
            <a:pPr lvl="1"/>
            <a:r>
              <a:rPr lang="en-US" altLang="en-US" dirty="0"/>
              <a:t>load, execute</a:t>
            </a:r>
          </a:p>
          <a:p>
            <a:pPr lvl="1"/>
            <a:r>
              <a:rPr lang="en-US" altLang="en-US" dirty="0"/>
              <a:t>get process attributes, set process attributes</a:t>
            </a:r>
          </a:p>
          <a:p>
            <a:pPr lvl="1"/>
            <a:r>
              <a:rPr lang="en-US" altLang="en-US" dirty="0"/>
              <a:t>wait for time</a:t>
            </a:r>
          </a:p>
          <a:p>
            <a:pPr lvl="1"/>
            <a:r>
              <a:rPr lang="en-US" altLang="en-US" dirty="0"/>
              <a:t>wait event, signal event</a:t>
            </a:r>
          </a:p>
          <a:p>
            <a:pPr lvl="1"/>
            <a:r>
              <a:rPr lang="en-US" altLang="en-US" dirty="0"/>
              <a:t>allocate and free memory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D6FCD919-BAE3-4B7B-809E-209E2FB09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51275" y="110535"/>
            <a:ext cx="7632700" cy="594371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Examples of Windows and Unix System Calls</a:t>
            </a:r>
          </a:p>
        </p:txBody>
      </p:sp>
      <p:pic>
        <p:nvPicPr>
          <p:cNvPr id="52227" name="Picture 4">
            <a:extLst>
              <a:ext uri="{FF2B5EF4-FFF2-40B4-BE49-F238E27FC236}">
                <a16:creationId xmlns:a16="http://schemas.microsoft.com/office/drawing/2014/main" id="{33A2F2E0-9064-41AD-8CF6-9D5D6130B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684" y="914531"/>
            <a:ext cx="5249692" cy="5674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>
            <a:extLst>
              <a:ext uri="{FF2B5EF4-FFF2-40B4-BE49-F238E27FC236}">
                <a16:creationId xmlns:a16="http://schemas.microsoft.com/office/drawing/2014/main" id="{99A476BD-0E04-4E34-92A4-16BA034F51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5900"/>
            <a:ext cx="8062913" cy="576263"/>
          </a:xfrm>
        </p:spPr>
        <p:txBody>
          <a:bodyPr/>
          <a:lstStyle/>
          <a:p>
            <a:r>
              <a:rPr lang="en-US" altLang="en-US" dirty="0"/>
              <a:t>Example: Arduino</a:t>
            </a:r>
          </a:p>
        </p:txBody>
      </p:sp>
      <p:sp>
        <p:nvSpPr>
          <p:cNvPr id="56323" name="Content Placeholder 2">
            <a:extLst>
              <a:ext uri="{FF2B5EF4-FFF2-40B4-BE49-F238E27FC236}">
                <a16:creationId xmlns:a16="http://schemas.microsoft.com/office/drawing/2014/main" id="{1F501235-9681-4141-B622-1D7728DD9E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41884" y="2284207"/>
            <a:ext cx="3538538" cy="3880428"/>
          </a:xfrm>
        </p:spPr>
        <p:txBody>
          <a:bodyPr/>
          <a:lstStyle/>
          <a:p>
            <a:r>
              <a:rPr lang="en-US" altLang="en-US" dirty="0"/>
              <a:t>Single-tasking</a:t>
            </a:r>
          </a:p>
          <a:p>
            <a:r>
              <a:rPr lang="en-US" altLang="en-US" dirty="0"/>
              <a:t>No operating system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Boot loader loads </a:t>
            </a:r>
            <a:r>
              <a:rPr lang="en-US" altLang="en-US" dirty="0"/>
              <a:t>program</a:t>
            </a:r>
          </a:p>
          <a:p>
            <a:r>
              <a:rPr lang="en-US" altLang="en-US" dirty="0"/>
              <a:t>Programs (sketch) loaded via </a:t>
            </a:r>
            <a:r>
              <a:rPr lang="en-US" altLang="en-US" dirty="0">
                <a:solidFill>
                  <a:srgbClr val="FF0000"/>
                </a:solidFill>
              </a:rPr>
              <a:t>USB into flash memory</a:t>
            </a:r>
          </a:p>
          <a:p>
            <a:r>
              <a:rPr lang="en-US" altLang="en-US" dirty="0"/>
              <a:t>Single memory space</a:t>
            </a:r>
          </a:p>
          <a:p>
            <a:r>
              <a:rPr lang="en-US" altLang="en-US" dirty="0"/>
              <a:t>Program exit -&gt; shell reloaded</a:t>
            </a:r>
          </a:p>
        </p:txBody>
      </p:sp>
      <p:sp>
        <p:nvSpPr>
          <p:cNvPr id="56324" name="Rectangle 5">
            <a:extLst>
              <a:ext uri="{FF2B5EF4-FFF2-40B4-BE49-F238E27FC236}">
                <a16:creationId xmlns:a16="http://schemas.microsoft.com/office/drawing/2014/main" id="{EE74204F-304A-484C-931B-3D190F5E8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0422" y="5537440"/>
            <a:ext cx="5029200" cy="77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SzPct val="90000"/>
              <a:buFont typeface="Monotype Sorts" pitchFamily="-84" charset="2"/>
              <a:buNone/>
            </a:pPr>
            <a:r>
              <a:rPr lang="en-US" altLang="en-US" dirty="0"/>
              <a:t>At system startup          running a program</a:t>
            </a:r>
          </a:p>
          <a:p>
            <a:pPr>
              <a:spcBef>
                <a:spcPct val="50000"/>
              </a:spcBef>
              <a:buSzPct val="90000"/>
              <a:buFont typeface="Monotype Sorts" pitchFamily="-84" charset="2"/>
              <a:buNone/>
            </a:pPr>
            <a:endParaRPr lang="en-US" altLang="en-US" dirty="0"/>
          </a:p>
        </p:txBody>
      </p:sp>
      <p:pic>
        <p:nvPicPr>
          <p:cNvPr id="56325" name="Picture 2">
            <a:extLst>
              <a:ext uri="{FF2B5EF4-FFF2-40B4-BE49-F238E27FC236}">
                <a16:creationId xmlns:a16="http://schemas.microsoft.com/office/drawing/2014/main" id="{3D7E9EC8-C0AA-4A87-B993-D1E4AABF4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431011"/>
            <a:ext cx="3931159" cy="3089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BAC151-FBB5-48DE-A020-2195884F26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883" y="947964"/>
            <a:ext cx="7901284" cy="1319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5pPr>
            <a:lvl6pPr marL="2228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6860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1432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6004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altLang="en-US" kern="0" dirty="0"/>
              <a:t>Arduino is a </a:t>
            </a:r>
            <a:r>
              <a:rPr lang="en-US" altLang="en-US" kern="0" dirty="0">
                <a:solidFill>
                  <a:srgbClr val="FF0000"/>
                </a:solidFill>
              </a:rPr>
              <a:t>simple hardware platform</a:t>
            </a:r>
            <a:r>
              <a:rPr lang="en-US" altLang="en-US" kern="0" dirty="0"/>
              <a:t> consisting of a microcontroller along with </a:t>
            </a:r>
            <a:r>
              <a:rPr lang="en-US" altLang="en-US" kern="0" dirty="0">
                <a:solidFill>
                  <a:srgbClr val="FF0000"/>
                </a:solidFill>
              </a:rPr>
              <a:t>input sensors that respond to a variety of events</a:t>
            </a:r>
            <a:r>
              <a:rPr lang="en-US" altLang="en-US" kern="0" dirty="0"/>
              <a:t>.</a:t>
            </a:r>
          </a:p>
          <a:p>
            <a:r>
              <a:rPr lang="en-US" altLang="en-US" kern="0" dirty="0"/>
              <a:t>the Arduino provides no user interface </a:t>
            </a:r>
            <a:r>
              <a:rPr lang="en-US" altLang="en-US" kern="0" dirty="0">
                <a:solidFill>
                  <a:srgbClr val="FF0000"/>
                </a:solidFill>
              </a:rPr>
              <a:t>beyond hardware input sensors</a:t>
            </a:r>
            <a:r>
              <a:rPr lang="en-US" altLang="en-US" kern="0" dirty="0"/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AED6B521-18A7-4439-A63E-29BB58B6FD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D078653-D1C2-4F9E-AC34-145815C46F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68363" y="1233488"/>
            <a:ext cx="6808578" cy="4534265"/>
          </a:xfrm>
        </p:spPr>
        <p:txBody>
          <a:bodyPr/>
          <a:lstStyle/>
          <a:p>
            <a:r>
              <a:rPr lang="en-US" altLang="en-US" dirty="0" smtClean="0"/>
              <a:t>Identify </a:t>
            </a:r>
            <a:r>
              <a:rPr lang="en-US" altLang="en-US" dirty="0" smtClean="0">
                <a:solidFill>
                  <a:srgbClr val="FF0000"/>
                </a:solidFill>
              </a:rPr>
              <a:t>services provided by an operating system</a:t>
            </a:r>
          </a:p>
          <a:p>
            <a:r>
              <a:rPr lang="en-US" altLang="en-US" dirty="0" smtClean="0"/>
              <a:t>Illustrate </a:t>
            </a:r>
            <a:r>
              <a:rPr lang="en-US" altLang="en-US" dirty="0">
                <a:solidFill>
                  <a:srgbClr val="FF0000"/>
                </a:solidFill>
              </a:rPr>
              <a:t>how system calls are used </a:t>
            </a:r>
            <a:r>
              <a:rPr lang="en-US" altLang="en-US" dirty="0"/>
              <a:t>to provide operating system services</a:t>
            </a:r>
          </a:p>
          <a:p>
            <a:r>
              <a:rPr lang="en-US" altLang="en-US" dirty="0"/>
              <a:t>Compare and contrast </a:t>
            </a:r>
            <a:r>
              <a:rPr lang="en-US" altLang="en-US" dirty="0">
                <a:solidFill>
                  <a:srgbClr val="FF0000"/>
                </a:solidFill>
              </a:rPr>
              <a:t>monolithic, layered, microkernel, modular, and hybrid strategies </a:t>
            </a:r>
            <a:r>
              <a:rPr lang="en-US" altLang="en-US" dirty="0"/>
              <a:t>for designing operating systems</a:t>
            </a:r>
          </a:p>
          <a:p>
            <a:r>
              <a:rPr lang="en-US" altLang="en-US" dirty="0"/>
              <a:t>Apply tools for </a:t>
            </a:r>
            <a:r>
              <a:rPr lang="en-US" altLang="en-US" dirty="0">
                <a:solidFill>
                  <a:srgbClr val="FF0000"/>
                </a:solidFill>
              </a:rPr>
              <a:t>monitoring operating system performance</a:t>
            </a:r>
          </a:p>
          <a:p>
            <a:r>
              <a:rPr lang="en-US" altLang="en-US" dirty="0"/>
              <a:t>Design and implement </a:t>
            </a:r>
            <a:r>
              <a:rPr lang="en-US" altLang="en-US" dirty="0">
                <a:solidFill>
                  <a:srgbClr val="FF0000"/>
                </a:solidFill>
              </a:rPr>
              <a:t>kernel modules for interacting with a Linux kernel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8C7AD885-D28A-4AE1-BCC0-082E8F9D4A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5900"/>
            <a:ext cx="8040688" cy="576263"/>
          </a:xfrm>
        </p:spPr>
        <p:txBody>
          <a:bodyPr/>
          <a:lstStyle/>
          <a:p>
            <a:r>
              <a:rPr lang="en-US" altLang="en-US"/>
              <a:t>Example: FreeBSD</a:t>
            </a:r>
          </a:p>
        </p:txBody>
      </p:sp>
      <p:sp>
        <p:nvSpPr>
          <p:cNvPr id="57347" name="Content Placeholder 2">
            <a:extLst>
              <a:ext uri="{FF2B5EF4-FFF2-40B4-BE49-F238E27FC236}">
                <a16:creationId xmlns:a16="http://schemas.microsoft.com/office/drawing/2014/main" id="{3553DF37-09AA-4821-AFCB-D93A473E192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69950" y="1118305"/>
            <a:ext cx="4929188" cy="4388196"/>
          </a:xfrm>
        </p:spPr>
        <p:txBody>
          <a:bodyPr/>
          <a:lstStyle/>
          <a:p>
            <a:r>
              <a:rPr lang="en-US" altLang="en-US" dirty="0"/>
              <a:t>Unix variant</a:t>
            </a:r>
          </a:p>
          <a:p>
            <a:r>
              <a:rPr lang="en-US" altLang="en-US" dirty="0"/>
              <a:t>Multitasking</a:t>
            </a:r>
          </a:p>
          <a:p>
            <a:r>
              <a:rPr lang="en-US" altLang="en-US" dirty="0"/>
              <a:t>User login -&gt; invoke user’</a:t>
            </a:r>
            <a:r>
              <a:rPr lang="en-US" altLang="ja-JP" dirty="0"/>
              <a:t>s choice of shell</a:t>
            </a:r>
          </a:p>
          <a:p>
            <a:r>
              <a:rPr lang="en-US" altLang="en-US" dirty="0"/>
              <a:t>Shell executes fork() system call </a:t>
            </a:r>
            <a:r>
              <a:rPr lang="en-US" altLang="en-US" dirty="0">
                <a:solidFill>
                  <a:srgbClr val="FF0000"/>
                </a:solidFill>
              </a:rPr>
              <a:t>to create process</a:t>
            </a:r>
          </a:p>
          <a:p>
            <a:pPr lvl="1"/>
            <a:r>
              <a:rPr lang="en-US" altLang="en-US" dirty="0"/>
              <a:t>Executes exec() to load program into memory</a:t>
            </a:r>
          </a:p>
          <a:p>
            <a:pPr lvl="1"/>
            <a:r>
              <a:rPr lang="en-US" altLang="en-US" dirty="0"/>
              <a:t>Depending on how the command was issued, </a:t>
            </a:r>
          </a:p>
          <a:p>
            <a:pPr lvl="2"/>
            <a:r>
              <a:rPr lang="en-US" altLang="en-US" dirty="0"/>
              <a:t>the shell either waits for the process to finish </a:t>
            </a:r>
          </a:p>
          <a:p>
            <a:pPr lvl="2"/>
            <a:r>
              <a:rPr lang="en-US" altLang="en-US" dirty="0"/>
              <a:t>or runs the process “in the background.”</a:t>
            </a:r>
          </a:p>
          <a:p>
            <a:pPr lvl="1"/>
            <a:r>
              <a:rPr lang="en-US" altLang="en-US" dirty="0"/>
              <a:t>Process exits with:</a:t>
            </a:r>
          </a:p>
          <a:p>
            <a:pPr lvl="2"/>
            <a:r>
              <a:rPr lang="en-US" altLang="en-US" dirty="0"/>
              <a:t> code = 0 – no error </a:t>
            </a:r>
          </a:p>
          <a:p>
            <a:pPr lvl="2"/>
            <a:r>
              <a:rPr lang="en-US" altLang="en-US" dirty="0"/>
              <a:t> code &gt; 0 – error code</a:t>
            </a:r>
          </a:p>
          <a:p>
            <a:endParaRPr lang="en-US" altLang="en-US" dirty="0"/>
          </a:p>
        </p:txBody>
      </p:sp>
      <p:pic>
        <p:nvPicPr>
          <p:cNvPr id="57348" name="Picture 2">
            <a:extLst>
              <a:ext uri="{FF2B5EF4-FFF2-40B4-BE49-F238E27FC236}">
                <a16:creationId xmlns:a16="http://schemas.microsoft.com/office/drawing/2014/main" id="{A51BFFAE-589E-4BC3-AFB7-2D6A9C24A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9138" y="1389190"/>
            <a:ext cx="2698750" cy="390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>
            <a:extLst>
              <a:ext uri="{FF2B5EF4-FFF2-40B4-BE49-F238E27FC236}">
                <a16:creationId xmlns:a16="http://schemas.microsoft.com/office/drawing/2014/main" id="{B139628D-AE2A-46FB-AA5B-FECFA241AA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Linkers and Loaders</a:t>
            </a:r>
          </a:p>
        </p:txBody>
      </p:sp>
      <p:sp>
        <p:nvSpPr>
          <p:cNvPr id="66563" name="Content Placeholder 2">
            <a:extLst>
              <a:ext uri="{FF2B5EF4-FFF2-40B4-BE49-F238E27FC236}">
                <a16:creationId xmlns:a16="http://schemas.microsoft.com/office/drawing/2014/main" id="{F413004A-DAD3-4F03-A509-ECD5943DEF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Source code compiled into object files </a:t>
            </a:r>
            <a:r>
              <a:rPr lang="en-US" altLang="en-US" dirty="0"/>
              <a:t>designed to be loaded into any physical memory location –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relocatable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object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file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Linker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combines these </a:t>
            </a:r>
            <a:r>
              <a:rPr lang="en-US" altLang="en-US" dirty="0">
                <a:solidFill>
                  <a:srgbClr val="FF0000"/>
                </a:solidFill>
              </a:rPr>
              <a:t>into single binary </a:t>
            </a:r>
            <a:r>
              <a:rPr lang="en-US" altLang="en-US" b="1" dirty="0">
                <a:solidFill>
                  <a:srgbClr val="FF0000"/>
                </a:solidFill>
                <a:latin typeface="+mj-lt"/>
              </a:rPr>
              <a:t>executable</a:t>
            </a:r>
            <a:r>
              <a:rPr lang="en-US" altLang="en-US" dirty="0">
                <a:solidFill>
                  <a:srgbClr val="FF0000"/>
                </a:solidFill>
              </a:rPr>
              <a:t> file</a:t>
            </a:r>
          </a:p>
          <a:p>
            <a:pPr lvl="1"/>
            <a:r>
              <a:rPr lang="en-US" altLang="en-US" dirty="0"/>
              <a:t>Also brings in libraries</a:t>
            </a:r>
          </a:p>
          <a:p>
            <a:r>
              <a:rPr lang="en-US" altLang="en-US" dirty="0"/>
              <a:t>Program resides on </a:t>
            </a:r>
            <a:r>
              <a:rPr lang="en-US" altLang="en-US" dirty="0">
                <a:solidFill>
                  <a:srgbClr val="FF0000"/>
                </a:solidFill>
              </a:rPr>
              <a:t>secondary storage as binary executable</a:t>
            </a:r>
          </a:p>
          <a:p>
            <a:r>
              <a:rPr lang="en-US" altLang="en-US" dirty="0"/>
              <a:t>Must be brought into memory by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loader</a:t>
            </a:r>
            <a:r>
              <a:rPr lang="en-US" altLang="en-US" dirty="0"/>
              <a:t> to be executed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Relocation</a:t>
            </a:r>
            <a:r>
              <a:rPr lang="en-US" altLang="en-US" dirty="0"/>
              <a:t> assigns final addresses to program parts and </a:t>
            </a:r>
            <a:r>
              <a:rPr lang="en-US" altLang="en-US" dirty="0">
                <a:solidFill>
                  <a:srgbClr val="FF0000"/>
                </a:solidFill>
              </a:rPr>
              <a:t>adjusts code and data in program to match those addresses</a:t>
            </a:r>
          </a:p>
          <a:p>
            <a:r>
              <a:rPr lang="en-US" altLang="en-US" dirty="0"/>
              <a:t>Modern general purpose systems don’t link libraries into executables</a:t>
            </a:r>
          </a:p>
          <a:p>
            <a:pPr lvl="1"/>
            <a:r>
              <a:rPr lang="en-US" altLang="en-US" dirty="0"/>
              <a:t>Rather,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dynamically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linked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libraries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(in Windows,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DLLs</a:t>
            </a:r>
            <a:r>
              <a:rPr lang="en-US" altLang="en-US" dirty="0"/>
              <a:t>) are loaded as needed, </a:t>
            </a:r>
            <a:r>
              <a:rPr lang="en-US" altLang="en-US" dirty="0">
                <a:solidFill>
                  <a:srgbClr val="FF0000"/>
                </a:solidFill>
              </a:rPr>
              <a:t>shared by all that use the same version of that same library</a:t>
            </a:r>
            <a:r>
              <a:rPr lang="en-US" altLang="en-US" dirty="0"/>
              <a:t> (loaded once)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>
            <a:extLst>
              <a:ext uri="{FF2B5EF4-FFF2-40B4-BE49-F238E27FC236}">
                <a16:creationId xmlns:a16="http://schemas.microsoft.com/office/drawing/2014/main" id="{2C7140E0-64EE-48A3-941C-70C6BCDF8D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60438" y="225425"/>
            <a:ext cx="7573962" cy="576263"/>
          </a:xfrm>
        </p:spPr>
        <p:txBody>
          <a:bodyPr/>
          <a:lstStyle/>
          <a:p>
            <a:r>
              <a:rPr lang="en-US" altLang="en-US"/>
              <a:t>The Role of the Linker and Loader</a:t>
            </a:r>
          </a:p>
        </p:txBody>
      </p:sp>
      <p:pic>
        <p:nvPicPr>
          <p:cNvPr id="67587" name="Content Placeholder 6">
            <a:extLst>
              <a:ext uri="{FF2B5EF4-FFF2-40B4-BE49-F238E27FC236}">
                <a16:creationId xmlns:a16="http://schemas.microsoft.com/office/drawing/2014/main" id="{CD8E9885-D5F1-451A-B45F-8C24EB28DFF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87613" y="1204913"/>
            <a:ext cx="4608512" cy="4859337"/>
          </a:xfr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1026">
            <a:extLst>
              <a:ext uri="{FF2B5EF4-FFF2-40B4-BE49-F238E27FC236}">
                <a16:creationId xmlns:a16="http://schemas.microsoft.com/office/drawing/2014/main" id="{9580D1A4-1911-40B7-90C7-4F5EE51492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46126" y="154025"/>
            <a:ext cx="7712075" cy="576262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Why Applications are Operating System Specific</a:t>
            </a:r>
          </a:p>
        </p:txBody>
      </p:sp>
      <p:sp>
        <p:nvSpPr>
          <p:cNvPr id="68611" name="Rectangle 1027">
            <a:extLst>
              <a:ext uri="{FF2B5EF4-FFF2-40B4-BE49-F238E27FC236}">
                <a16:creationId xmlns:a16="http://schemas.microsoft.com/office/drawing/2014/main" id="{672EE902-C4A8-4076-BE5F-A5B41CC5B7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014884"/>
            <a:ext cx="7920001" cy="5652616"/>
          </a:xfrm>
        </p:spPr>
        <p:txBody>
          <a:bodyPr/>
          <a:lstStyle/>
          <a:p>
            <a:r>
              <a:rPr lang="en-US" altLang="en-US" dirty="0"/>
              <a:t>Apps compiled on one system usually </a:t>
            </a:r>
            <a:r>
              <a:rPr lang="en-US" altLang="en-US" dirty="0">
                <a:solidFill>
                  <a:srgbClr val="FF0000"/>
                </a:solidFill>
              </a:rPr>
              <a:t>not executable on other operating systems</a:t>
            </a:r>
          </a:p>
          <a:p>
            <a:r>
              <a:rPr lang="en-US" altLang="en-US" dirty="0"/>
              <a:t>Each operating system provides its </a:t>
            </a:r>
            <a:r>
              <a:rPr lang="en-US" altLang="en-US" dirty="0">
                <a:solidFill>
                  <a:srgbClr val="FF0000"/>
                </a:solidFill>
              </a:rPr>
              <a:t>own unique system calls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Own file formats</a:t>
            </a:r>
            <a:r>
              <a:rPr lang="en-US" altLang="en-US" dirty="0"/>
              <a:t>, etc.</a:t>
            </a:r>
          </a:p>
          <a:p>
            <a:r>
              <a:rPr lang="en-US" altLang="en-US" dirty="0"/>
              <a:t>Apps can be multi-operating system</a:t>
            </a:r>
          </a:p>
          <a:p>
            <a:pPr lvl="1"/>
            <a:r>
              <a:rPr lang="en-US" altLang="en-US" dirty="0"/>
              <a:t>Written in </a:t>
            </a:r>
            <a:r>
              <a:rPr lang="en-US" altLang="en-US" dirty="0">
                <a:solidFill>
                  <a:srgbClr val="FF0000"/>
                </a:solidFill>
              </a:rPr>
              <a:t>interpreted language </a:t>
            </a:r>
            <a:r>
              <a:rPr lang="en-US" altLang="en-US" dirty="0"/>
              <a:t>like Python, Ruby, and interpreter available on multiple operating </a:t>
            </a:r>
            <a:r>
              <a:rPr lang="en-US" altLang="en-US" dirty="0" smtClean="0"/>
              <a:t>systems</a:t>
            </a:r>
          </a:p>
          <a:p>
            <a:pPr lvl="2"/>
            <a:r>
              <a:rPr lang="en-US" dirty="0"/>
              <a:t>interpreter provides only a </a:t>
            </a:r>
            <a:r>
              <a:rPr lang="en-US" dirty="0">
                <a:solidFill>
                  <a:srgbClr val="FF0000"/>
                </a:solidFill>
              </a:rPr>
              <a:t>subset of each operating system’s </a:t>
            </a:r>
            <a:r>
              <a:rPr lang="en-US" dirty="0" smtClean="0"/>
              <a:t>features. Thus, </a:t>
            </a:r>
            <a:r>
              <a:rPr lang="en-US" dirty="0" smtClean="0">
                <a:solidFill>
                  <a:srgbClr val="FF0000"/>
                </a:solidFill>
              </a:rPr>
              <a:t>performance </a:t>
            </a:r>
            <a:r>
              <a:rPr lang="en-US" dirty="0">
                <a:solidFill>
                  <a:srgbClr val="FF0000"/>
                </a:solidFill>
              </a:rPr>
              <a:t>suffers </a:t>
            </a:r>
            <a:r>
              <a:rPr lang="en-US" dirty="0"/>
              <a:t>relative to that for native </a:t>
            </a:r>
            <a:r>
              <a:rPr lang="en-US" dirty="0" smtClean="0"/>
              <a:t>applications</a:t>
            </a:r>
            <a:endParaRPr lang="en-US" altLang="en-US" dirty="0" smtClean="0"/>
          </a:p>
          <a:p>
            <a:pPr lvl="1"/>
            <a:r>
              <a:rPr lang="en-US" altLang="en-US" dirty="0" smtClean="0"/>
              <a:t>App written in language that includes a </a:t>
            </a:r>
            <a:r>
              <a:rPr lang="en-US" altLang="en-US" dirty="0" smtClean="0">
                <a:solidFill>
                  <a:srgbClr val="FF0000"/>
                </a:solidFill>
              </a:rPr>
              <a:t>VM containing the running app</a:t>
            </a:r>
            <a:r>
              <a:rPr lang="en-US" altLang="en-US" dirty="0" smtClean="0"/>
              <a:t> (like Java)</a:t>
            </a:r>
          </a:p>
          <a:p>
            <a:pPr lvl="1"/>
            <a:r>
              <a:rPr lang="en-US" altLang="en-US" dirty="0" smtClean="0"/>
              <a:t>Use </a:t>
            </a:r>
            <a:r>
              <a:rPr lang="en-US" altLang="en-US" dirty="0"/>
              <a:t>standard language (like C), compile separately on each operating system to run on each</a:t>
            </a:r>
          </a:p>
          <a:p>
            <a:r>
              <a:rPr lang="en-US" dirty="0"/>
              <a:t>unless an interpreter, </a:t>
            </a:r>
            <a:r>
              <a:rPr lang="en-US" dirty="0" smtClean="0"/>
              <a:t>VM, or binary </a:t>
            </a:r>
            <a:r>
              <a:rPr lang="en-US" dirty="0"/>
              <a:t>executable </a:t>
            </a:r>
            <a:r>
              <a:rPr lang="en-US" dirty="0" smtClean="0"/>
              <a:t>file </a:t>
            </a:r>
            <a:r>
              <a:rPr lang="en-US" dirty="0"/>
              <a:t>is written for and compiled on a </a:t>
            </a:r>
            <a:r>
              <a:rPr lang="en-US" dirty="0" smtClean="0"/>
              <a:t>specific OS on </a:t>
            </a:r>
            <a:r>
              <a:rPr lang="en-US" dirty="0"/>
              <a:t>a </a:t>
            </a:r>
            <a:r>
              <a:rPr lang="en-US" dirty="0" smtClean="0"/>
              <a:t>specific </a:t>
            </a:r>
            <a:r>
              <a:rPr lang="en-US" dirty="0"/>
              <a:t>CPU </a:t>
            </a:r>
            <a:r>
              <a:rPr lang="en-US" dirty="0" smtClean="0"/>
              <a:t>type, the app will fail to run.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Is cross-platform </a:t>
            </a:r>
            <a:r>
              <a:rPr lang="en-US" dirty="0">
                <a:solidFill>
                  <a:srgbClr val="FF0000"/>
                </a:solidFill>
              </a:rPr>
              <a:t>applications </a:t>
            </a:r>
            <a:r>
              <a:rPr lang="en-US" dirty="0" smtClean="0">
                <a:solidFill>
                  <a:srgbClr val="FF0000"/>
                </a:solidFill>
              </a:rPr>
              <a:t>development is easy task</a:t>
            </a:r>
            <a:r>
              <a:rPr lang="en-US" dirty="0"/>
              <a:t>?</a:t>
            </a:r>
            <a:endParaRPr lang="en-US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1026">
            <a:extLst>
              <a:ext uri="{FF2B5EF4-FFF2-40B4-BE49-F238E27FC236}">
                <a16:creationId xmlns:a16="http://schemas.microsoft.com/office/drawing/2014/main" id="{D00B8CF2-4503-4D02-BCAF-03B386FC6B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79500" y="155141"/>
            <a:ext cx="771207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Design and Implementation</a:t>
            </a:r>
          </a:p>
        </p:txBody>
      </p:sp>
      <p:sp>
        <p:nvSpPr>
          <p:cNvPr id="70659" name="Rectangle 1027">
            <a:extLst>
              <a:ext uri="{FF2B5EF4-FFF2-40B4-BE49-F238E27FC236}">
                <a16:creationId xmlns:a16="http://schemas.microsoft.com/office/drawing/2014/main" id="{ED7882A4-6BC0-4135-94AC-5AE6FAF5E5A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220788"/>
            <a:ext cx="7375525" cy="5006975"/>
          </a:xfrm>
        </p:spPr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Design and Implementation of OS is not </a:t>
            </a:r>
            <a:r>
              <a:rPr lang="ja-JP" altLang="en-US" dirty="0">
                <a:solidFill>
                  <a:srgbClr val="FF0000"/>
                </a:solidFill>
              </a:rPr>
              <a:t>“</a:t>
            </a:r>
            <a:r>
              <a:rPr lang="en-US" altLang="ja-JP" dirty="0">
                <a:solidFill>
                  <a:srgbClr val="FF0000"/>
                </a:solidFill>
              </a:rPr>
              <a:t>solvable</a:t>
            </a:r>
            <a:r>
              <a:rPr lang="en-US" altLang="ja-JP" dirty="0"/>
              <a:t>”, </a:t>
            </a:r>
            <a:endParaRPr lang="en-US" altLang="ja-JP" dirty="0" smtClean="0"/>
          </a:p>
          <a:p>
            <a:pPr lvl="1"/>
            <a:r>
              <a:rPr lang="en-US" altLang="en-US" dirty="0"/>
              <a:t>Internal structure of different </a:t>
            </a:r>
            <a:r>
              <a:rPr lang="en-US" altLang="en-US" dirty="0">
                <a:solidFill>
                  <a:srgbClr val="FF0000"/>
                </a:solidFill>
              </a:rPr>
              <a:t>Operating Systems  can vary </a:t>
            </a:r>
            <a:r>
              <a:rPr lang="en-US" altLang="en-US" dirty="0" smtClean="0">
                <a:solidFill>
                  <a:srgbClr val="FF0000"/>
                </a:solidFill>
              </a:rPr>
              <a:t>widely</a:t>
            </a:r>
            <a:endParaRPr lang="en-US" altLang="ja-JP" dirty="0" smtClean="0"/>
          </a:p>
          <a:p>
            <a:r>
              <a:rPr lang="en-US" altLang="ja-JP" dirty="0" smtClean="0"/>
              <a:t>but </a:t>
            </a:r>
            <a:r>
              <a:rPr lang="en-US" altLang="ja-JP" dirty="0"/>
              <a:t>some approaches have proven successful</a:t>
            </a:r>
            <a:endParaRPr lang="en-US" altLang="en-US" sz="800" dirty="0"/>
          </a:p>
          <a:p>
            <a:pPr lvl="1"/>
            <a:r>
              <a:rPr lang="en-US" altLang="en-US" dirty="0" smtClean="0"/>
              <a:t>Start </a:t>
            </a:r>
            <a:r>
              <a:rPr lang="en-US" altLang="en-US" dirty="0"/>
              <a:t>the design by </a:t>
            </a:r>
            <a:r>
              <a:rPr lang="en-US" altLang="en-US" dirty="0">
                <a:solidFill>
                  <a:srgbClr val="FF0000"/>
                </a:solidFill>
              </a:rPr>
              <a:t>defining goals and specifications </a:t>
            </a:r>
            <a:endParaRPr lang="en-US" altLang="en-US" sz="800" dirty="0">
              <a:solidFill>
                <a:srgbClr val="FF0000"/>
              </a:solidFill>
            </a:endParaRPr>
          </a:p>
          <a:p>
            <a:r>
              <a:rPr lang="en-US" altLang="en-US" dirty="0"/>
              <a:t>Affected by </a:t>
            </a:r>
            <a:r>
              <a:rPr lang="en-US" altLang="en-US" dirty="0">
                <a:solidFill>
                  <a:srgbClr val="FF0000"/>
                </a:solidFill>
              </a:rPr>
              <a:t>choice of hardware, type of system</a:t>
            </a:r>
            <a:endParaRPr lang="en-US" altLang="en-US" sz="800" dirty="0">
              <a:solidFill>
                <a:srgbClr val="FF0000"/>
              </a:solidFill>
            </a:endParaRP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User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goals and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System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goals</a:t>
            </a:r>
          </a:p>
          <a:p>
            <a:pPr lvl="1"/>
            <a:r>
              <a:rPr lang="en-US" altLang="en-US" dirty="0"/>
              <a:t>User goals – operating system should be convenient to use, easy to learn, reliable, safe, and fast</a:t>
            </a:r>
          </a:p>
          <a:p>
            <a:pPr lvl="1"/>
            <a:r>
              <a:rPr lang="en-US" altLang="en-US" dirty="0"/>
              <a:t>System goals – operating system should be easy to design, implement, and maintain, as well as flexible, reliable, error-free, and efficient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Specifying and designing an OS is highly creative task </a:t>
            </a:r>
            <a:r>
              <a:rPr lang="en-US" altLang="en-US" dirty="0"/>
              <a:t>of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software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engineering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39A46DEA-C931-4E75-8A7D-1F653B2ABC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51377" y="139214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Policy and Mechanism</a:t>
            </a:r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0D1CF5C7-7F67-4FFA-B5D4-75EB6F865E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1688" y="894342"/>
            <a:ext cx="7991061" cy="6401808"/>
          </a:xfrm>
        </p:spPr>
        <p:txBody>
          <a:bodyPr/>
          <a:lstStyle/>
          <a:p>
            <a:r>
              <a:rPr lang="en-US" altLang="en-US" dirty="0"/>
              <a:t>Important design principle: </a:t>
            </a:r>
            <a:r>
              <a:rPr lang="en-US" altLang="en-US" b="1" dirty="0">
                <a:solidFill>
                  <a:srgbClr val="FF0000"/>
                </a:solidFill>
              </a:rPr>
              <a:t>Separation of policy from mechanism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Policy</a:t>
            </a:r>
            <a:r>
              <a:rPr lang="en-US" altLang="en-US" b="1" dirty="0"/>
              <a:t>:   What </a:t>
            </a:r>
            <a:r>
              <a:rPr lang="en-US" altLang="en-US" dirty="0"/>
              <a:t>needs to be done?</a:t>
            </a:r>
            <a:r>
              <a:rPr lang="en-US" altLang="en-US" b="1" dirty="0"/>
              <a:t> </a:t>
            </a:r>
          </a:p>
          <a:p>
            <a:pPr lvl="1"/>
            <a:r>
              <a:rPr lang="en-US" altLang="en-US" dirty="0"/>
              <a:t>Example: Interrupt after every 100 seconds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Mechanism</a:t>
            </a:r>
            <a:r>
              <a:rPr lang="en-US" altLang="en-US" b="1" dirty="0"/>
              <a:t>:  How</a:t>
            </a:r>
            <a:r>
              <a:rPr lang="en-US" altLang="en-US" dirty="0"/>
              <a:t> to </a:t>
            </a:r>
            <a:r>
              <a:rPr lang="en-US" altLang="en-US" dirty="0" smtClean="0"/>
              <a:t>do?</a:t>
            </a:r>
            <a:endParaRPr lang="en-US" altLang="en-US" dirty="0"/>
          </a:p>
          <a:p>
            <a:pPr lvl="1"/>
            <a:r>
              <a:rPr lang="en-US" altLang="en-US" dirty="0"/>
              <a:t>Example: timer</a:t>
            </a:r>
          </a:p>
          <a:p>
            <a:r>
              <a:rPr lang="en-US" altLang="en-US" dirty="0"/>
              <a:t>The separation of policy from mechanism is a very important principle, </a:t>
            </a:r>
            <a:r>
              <a:rPr lang="en-US" altLang="en-US" dirty="0">
                <a:solidFill>
                  <a:srgbClr val="FF0000"/>
                </a:solidFill>
              </a:rPr>
              <a:t>it allows maximum flexibility </a:t>
            </a:r>
            <a:r>
              <a:rPr lang="en-US" altLang="en-US" dirty="0"/>
              <a:t>if </a:t>
            </a:r>
            <a:r>
              <a:rPr lang="en-US" altLang="en-US" dirty="0">
                <a:solidFill>
                  <a:srgbClr val="FF0000"/>
                </a:solidFill>
              </a:rPr>
              <a:t>policy decisions are to be changed later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/>
              <a:t>Example: change 100 to </a:t>
            </a:r>
            <a:r>
              <a:rPr lang="en-US" altLang="en-US" dirty="0" smtClean="0"/>
              <a:t>200</a:t>
            </a:r>
          </a:p>
          <a:p>
            <a:r>
              <a:rPr lang="en-US" altLang="en-US" dirty="0" smtClean="0"/>
              <a:t>CPU Scheduling</a:t>
            </a:r>
          </a:p>
          <a:p>
            <a:pPr lvl="1"/>
            <a:r>
              <a:rPr lang="en-US" altLang="en-US" dirty="0" smtClean="0"/>
              <a:t>Bad Design</a:t>
            </a:r>
            <a:endParaRPr lang="en-US" altLang="en-US" dirty="0"/>
          </a:p>
          <a:p>
            <a:pPr lvl="2">
              <a:buFont typeface="Monotype Sorts" pitchFamily="-84" charset="2"/>
              <a:buNone/>
            </a:pPr>
            <a:r>
              <a:rPr lang="en-US" altLang="en-US" dirty="0" smtClean="0"/>
              <a:t>	</a:t>
            </a:r>
            <a:r>
              <a:rPr lang="en-US" altLang="en-US" sz="1400" dirty="0" smtClean="0"/>
              <a:t>Process</a:t>
            </a:r>
            <a:r>
              <a:rPr lang="en-US" altLang="en-US" sz="1400" dirty="0"/>
              <a:t>* </a:t>
            </a:r>
            <a:r>
              <a:rPr lang="en-US" altLang="en-US" sz="1400" dirty="0" err="1"/>
              <a:t>select_next_process</a:t>
            </a:r>
            <a:r>
              <a:rPr lang="en-US" altLang="en-US" sz="1400" dirty="0"/>
              <a:t>() {</a:t>
            </a:r>
          </a:p>
          <a:p>
            <a:pPr lvl="2">
              <a:buFont typeface="Monotype Sorts" pitchFamily="-84" charset="2"/>
              <a:buNone/>
            </a:pPr>
            <a:r>
              <a:rPr lang="en-US" altLang="en-US" sz="1400" dirty="0"/>
              <a:t>    // Implements Round Robin with </a:t>
            </a:r>
            <a:r>
              <a:rPr lang="en-US" altLang="en-US" sz="1400" dirty="0" smtClean="0"/>
              <a:t>100ms </a:t>
            </a:r>
            <a:r>
              <a:rPr lang="en-US" altLang="en-US" sz="1400" dirty="0"/>
              <a:t>quantum</a:t>
            </a:r>
          </a:p>
          <a:p>
            <a:pPr lvl="2">
              <a:buFont typeface="Monotype Sorts" pitchFamily="-84" charset="2"/>
              <a:buNone/>
            </a:pPr>
            <a:r>
              <a:rPr lang="en-US" altLang="en-US" sz="1400" dirty="0" smtClean="0"/>
              <a:t>	}</a:t>
            </a:r>
            <a:endParaRPr lang="en-US" altLang="en-US" sz="1400" dirty="0"/>
          </a:p>
          <a:p>
            <a:pPr lvl="1"/>
            <a:r>
              <a:rPr lang="en-US" altLang="en-US" dirty="0" smtClean="0"/>
              <a:t>Good design</a:t>
            </a:r>
            <a:br>
              <a:rPr lang="en-US" altLang="en-US" dirty="0" smtClean="0"/>
            </a:br>
            <a:r>
              <a:rPr lang="en-US" altLang="en-US" sz="1400" dirty="0" smtClean="0"/>
              <a:t>Process</a:t>
            </a:r>
            <a:r>
              <a:rPr lang="en-US" altLang="en-US" sz="1400" dirty="0"/>
              <a:t>* </a:t>
            </a:r>
            <a:r>
              <a:rPr lang="en-US" altLang="en-US" sz="1400" dirty="0" err="1" smtClean="0"/>
              <a:t>select_next_process</a:t>
            </a:r>
            <a:r>
              <a:rPr lang="en-US" altLang="en-US" sz="1400" dirty="0" smtClean="0"/>
              <a:t>() </a:t>
            </a:r>
            <a:r>
              <a:rPr lang="en-US" altLang="en-US" sz="1400" dirty="0"/>
              <a:t>{</a:t>
            </a:r>
          </a:p>
          <a:p>
            <a:pPr lvl="2">
              <a:buFont typeface="Monotype Sorts" pitchFamily="-84" charset="2"/>
              <a:buNone/>
            </a:pPr>
            <a:r>
              <a:rPr lang="en-US" altLang="en-US" sz="1400" dirty="0"/>
              <a:t>    return </a:t>
            </a:r>
            <a:r>
              <a:rPr lang="en-US" altLang="en-US" sz="1400" dirty="0" err="1" smtClean="0"/>
              <a:t>policy_func</a:t>
            </a:r>
            <a:r>
              <a:rPr lang="en-US" altLang="en-US" sz="1400" dirty="0" smtClean="0"/>
              <a:t>(</a:t>
            </a:r>
            <a:r>
              <a:rPr lang="en-US" altLang="en-US" sz="1400" dirty="0" err="1" smtClean="0"/>
              <a:t>ready_queue</a:t>
            </a:r>
            <a:r>
              <a:rPr lang="en-US" altLang="en-US" sz="1400" dirty="0" smtClean="0"/>
              <a:t>, FCFS);</a:t>
            </a:r>
            <a:endParaRPr lang="en-US" altLang="en-US" sz="1400" dirty="0"/>
          </a:p>
          <a:p>
            <a:pPr lvl="2">
              <a:buFont typeface="Monotype Sorts" pitchFamily="-84" charset="2"/>
              <a:buNone/>
            </a:pPr>
            <a:r>
              <a:rPr lang="en-US" altLang="en-US" sz="1400" dirty="0"/>
              <a:t>}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A9B47C81-CC5F-41DF-A7CB-841B5D4FAD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5300" y="217488"/>
            <a:ext cx="8072438" cy="576262"/>
          </a:xfrm>
        </p:spPr>
        <p:txBody>
          <a:bodyPr/>
          <a:lstStyle/>
          <a:p>
            <a:pPr eaLnBrk="1" hangingPunct="1"/>
            <a:r>
              <a:rPr lang="en-US" altLang="en-US"/>
              <a:t>Implementation</a:t>
            </a:r>
          </a:p>
        </p:txBody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E46642F7-9177-432C-8182-DEEABD676C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25500" y="1092200"/>
            <a:ext cx="7713663" cy="5371230"/>
          </a:xfrm>
        </p:spPr>
        <p:txBody>
          <a:bodyPr/>
          <a:lstStyle/>
          <a:p>
            <a:r>
              <a:rPr lang="en-US" altLang="en-US" dirty="0"/>
              <a:t>Operating systems are </a:t>
            </a:r>
            <a:r>
              <a:rPr lang="en-US" altLang="en-US" dirty="0">
                <a:solidFill>
                  <a:srgbClr val="FF0000"/>
                </a:solidFill>
              </a:rPr>
              <a:t>collections of many programs</a:t>
            </a:r>
            <a:r>
              <a:rPr lang="en-US" altLang="en-US" dirty="0"/>
              <a:t>, written by many people over a long period of time</a:t>
            </a:r>
          </a:p>
          <a:p>
            <a:r>
              <a:rPr lang="en-US" altLang="en-US" dirty="0"/>
              <a:t>Much variation</a:t>
            </a:r>
          </a:p>
          <a:p>
            <a:pPr lvl="1"/>
            <a:r>
              <a:rPr lang="en-US" altLang="en-US" dirty="0"/>
              <a:t>Early OSes in assembly language; Now C, C++</a:t>
            </a:r>
          </a:p>
          <a:p>
            <a:r>
              <a:rPr lang="en-US" altLang="en-US" dirty="0"/>
              <a:t>Actually usually a mix of languages; Example </a:t>
            </a:r>
            <a:r>
              <a:rPr lang="en-US" dirty="0"/>
              <a:t>Android</a:t>
            </a:r>
          </a:p>
          <a:p>
            <a:pPr lvl="1"/>
            <a:r>
              <a:rPr lang="en-US" altLang="en-US" dirty="0"/>
              <a:t>Kernel is written mostly in </a:t>
            </a:r>
            <a:r>
              <a:rPr lang="en-US" altLang="en-US" dirty="0">
                <a:solidFill>
                  <a:srgbClr val="FF0000"/>
                </a:solidFill>
              </a:rPr>
              <a:t>C with some assembly language</a:t>
            </a:r>
          </a:p>
          <a:p>
            <a:pPr lvl="1"/>
            <a:r>
              <a:rPr lang="en-US" altLang="en-US" dirty="0"/>
              <a:t>system libraries are written in </a:t>
            </a:r>
            <a:r>
              <a:rPr lang="en-US" altLang="en-US" dirty="0">
                <a:solidFill>
                  <a:srgbClr val="FF0000"/>
                </a:solidFill>
              </a:rPr>
              <a:t>C or C++</a:t>
            </a:r>
          </a:p>
          <a:p>
            <a:pPr lvl="1"/>
            <a:r>
              <a:rPr lang="en-US" altLang="en-US" dirty="0"/>
              <a:t>application frameworks, </a:t>
            </a:r>
            <a:r>
              <a:rPr lang="en-US" dirty="0"/>
              <a:t>which provide the developer interface to the system, are written </a:t>
            </a:r>
            <a:r>
              <a:rPr lang="en-US" dirty="0">
                <a:solidFill>
                  <a:srgbClr val="FF0000"/>
                </a:solidFill>
              </a:rPr>
              <a:t>mostly in Java</a:t>
            </a:r>
            <a:endParaRPr lang="en-US" altLang="en-US" dirty="0">
              <a:solidFill>
                <a:srgbClr val="FF0000"/>
              </a:solidFill>
            </a:endParaRPr>
          </a:p>
          <a:p>
            <a:r>
              <a:rPr lang="en-US" altLang="en-US" dirty="0"/>
              <a:t>More high-level language (because of interpreter) easier to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port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to other hardware</a:t>
            </a:r>
          </a:p>
          <a:p>
            <a:pPr lvl="1"/>
            <a:r>
              <a:rPr lang="en-US" altLang="en-US" dirty="0"/>
              <a:t>But slower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>
            <a:extLst>
              <a:ext uri="{FF2B5EF4-FFF2-40B4-BE49-F238E27FC236}">
                <a16:creationId xmlns:a16="http://schemas.microsoft.com/office/drawing/2014/main" id="{6CD12CFE-09B0-48A4-9AEE-9A58E11BB8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140869"/>
            <a:ext cx="8229600" cy="576262"/>
          </a:xfrm>
        </p:spPr>
        <p:txBody>
          <a:bodyPr/>
          <a:lstStyle/>
          <a:p>
            <a:r>
              <a:rPr lang="en-US" altLang="en-US" dirty="0"/>
              <a:t>Operating System Structure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E377E7B4-9EBE-4C2B-8887-F7A7B2906C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69320" y="289485"/>
            <a:ext cx="8137525" cy="457200"/>
          </a:xfrm>
        </p:spPr>
        <p:txBody>
          <a:bodyPr/>
          <a:lstStyle/>
          <a:p>
            <a:pPr eaLnBrk="1" hangingPunct="1"/>
            <a:r>
              <a:rPr lang="en-US" altLang="en-US"/>
              <a:t>Monolithic Structure – Original UNIX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FC6D798A-4128-40D0-B643-81391EF173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9788" y="1155700"/>
            <a:ext cx="7743825" cy="4073525"/>
          </a:xfrm>
        </p:spPr>
        <p:txBody>
          <a:bodyPr/>
          <a:lstStyle/>
          <a:p>
            <a:r>
              <a:rPr lang="en-US" dirty="0"/>
              <a:t>The simplest structure for organizing an operating system is </a:t>
            </a:r>
            <a:r>
              <a:rPr lang="en-US" dirty="0">
                <a:solidFill>
                  <a:srgbClr val="FF0000"/>
                </a:solidFill>
              </a:rPr>
              <a:t>no structure at all.</a:t>
            </a:r>
          </a:p>
          <a:p>
            <a:pPr lvl="1"/>
            <a:r>
              <a:rPr lang="en-US" dirty="0"/>
              <a:t>place all of the functionality of the kernel into a </a:t>
            </a:r>
            <a:r>
              <a:rPr lang="en-US" dirty="0">
                <a:solidFill>
                  <a:srgbClr val="FF0000"/>
                </a:solidFill>
              </a:rPr>
              <a:t>single, static binary file</a:t>
            </a:r>
            <a:r>
              <a:rPr lang="en-US" dirty="0"/>
              <a:t> that runs in a </a:t>
            </a:r>
            <a:r>
              <a:rPr lang="en-US" dirty="0">
                <a:solidFill>
                  <a:srgbClr val="FF0000"/>
                </a:solidFill>
              </a:rPr>
              <a:t>single address space</a:t>
            </a:r>
            <a:r>
              <a:rPr lang="en-US" dirty="0"/>
              <a:t>. (</a:t>
            </a:r>
            <a:r>
              <a:rPr lang="en-US" dirty="0">
                <a:solidFill>
                  <a:srgbClr val="00B050"/>
                </a:solidFill>
              </a:rPr>
              <a:t>Any Advantage </a:t>
            </a:r>
            <a:r>
              <a:rPr lang="en-US" dirty="0"/>
              <a:t>??)</a:t>
            </a:r>
            <a:endParaRPr lang="en-US" altLang="en-US" dirty="0">
              <a:solidFill>
                <a:srgbClr val="FF0000"/>
              </a:solidFill>
            </a:endParaRPr>
          </a:p>
          <a:p>
            <a:r>
              <a:rPr lang="en-US" altLang="en-US" dirty="0"/>
              <a:t>The UNIX OS consists of two separable parts</a:t>
            </a:r>
          </a:p>
          <a:p>
            <a:pPr lvl="1"/>
            <a:r>
              <a:rPr lang="en-US" altLang="en-US" dirty="0"/>
              <a:t>Systems programs</a:t>
            </a:r>
          </a:p>
          <a:p>
            <a:pPr lvl="1"/>
            <a:r>
              <a:rPr lang="en-US" altLang="en-US" dirty="0"/>
              <a:t>The kernel</a:t>
            </a:r>
          </a:p>
          <a:p>
            <a:pPr lvl="2"/>
            <a:r>
              <a:rPr lang="en-US" altLang="en-US" dirty="0"/>
              <a:t>Consists of everything below the </a:t>
            </a:r>
            <a:r>
              <a:rPr lang="en-US" altLang="en-US" dirty="0">
                <a:solidFill>
                  <a:srgbClr val="FF0000"/>
                </a:solidFill>
              </a:rPr>
              <a:t>system-call interface </a:t>
            </a:r>
            <a:r>
              <a:rPr lang="en-US" altLang="en-US" dirty="0"/>
              <a:t>and above the </a:t>
            </a:r>
            <a:r>
              <a:rPr lang="en-US" altLang="en-US" dirty="0">
                <a:solidFill>
                  <a:srgbClr val="FF0000"/>
                </a:solidFill>
              </a:rPr>
              <a:t>physical hardware</a:t>
            </a:r>
          </a:p>
          <a:p>
            <a:pPr lvl="2"/>
            <a:r>
              <a:rPr lang="en-US" altLang="en-US" dirty="0"/>
              <a:t>Provides the </a:t>
            </a:r>
            <a:r>
              <a:rPr lang="en-US" altLang="en-US" dirty="0">
                <a:solidFill>
                  <a:srgbClr val="FF0000"/>
                </a:solidFill>
              </a:rPr>
              <a:t>file system, CPU scheduling, memory management, and other operating-system functions</a:t>
            </a:r>
            <a:r>
              <a:rPr lang="en-US" altLang="en-US" dirty="0"/>
              <a:t>; a large number of functions for one level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3CFC2B06-0A35-4F30-AA6D-A9E4B2E7F3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63600" y="206375"/>
            <a:ext cx="7693025" cy="576263"/>
          </a:xfrm>
        </p:spPr>
        <p:txBody>
          <a:bodyPr/>
          <a:lstStyle/>
          <a:p>
            <a:pPr eaLnBrk="1" hangingPunct="1"/>
            <a:r>
              <a:rPr lang="en-US" altLang="en-US"/>
              <a:t>Traditional UNIX System Structure</a:t>
            </a:r>
          </a:p>
        </p:txBody>
      </p:sp>
      <p:sp>
        <p:nvSpPr>
          <p:cNvPr id="43011" name="TextBox 1">
            <a:extLst>
              <a:ext uri="{FF2B5EF4-FFF2-40B4-BE49-F238E27FC236}">
                <a16:creationId xmlns:a16="http://schemas.microsoft.com/office/drawing/2014/main" id="{5706A7FC-049C-41F9-8FDB-970715988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6038" y="1096963"/>
            <a:ext cx="68976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en-US" dirty="0" smtClean="0">
                <a:latin typeface="+mn-lt"/>
              </a:rPr>
              <a:t>simple </a:t>
            </a:r>
            <a:r>
              <a:rPr lang="en-US" altLang="en-US" dirty="0">
                <a:solidFill>
                  <a:srgbClr val="FF0000"/>
                </a:solidFill>
                <a:latin typeface="+mn-lt"/>
              </a:rPr>
              <a:t>but not fully </a:t>
            </a:r>
            <a:r>
              <a:rPr lang="en-US" altLang="en-US" dirty="0" smtClean="0">
                <a:solidFill>
                  <a:srgbClr val="FF0000"/>
                </a:solidFill>
                <a:latin typeface="+mn-lt"/>
              </a:rPr>
              <a:t>layered and difficult to extend.</a:t>
            </a:r>
            <a:endParaRPr lang="en-US" altLang="en-US" dirty="0">
              <a:solidFill>
                <a:srgbClr val="FF0000"/>
              </a:solidFill>
              <a:latin typeface="+mn-lt"/>
            </a:endParaRPr>
          </a:p>
        </p:txBody>
      </p:sp>
      <p:pic>
        <p:nvPicPr>
          <p:cNvPr id="79876" name="Picture 2">
            <a:extLst>
              <a:ext uri="{FF2B5EF4-FFF2-40B4-BE49-F238E27FC236}">
                <a16:creationId xmlns:a16="http://schemas.microsoft.com/office/drawing/2014/main" id="{0AF4FCDF-1BC0-40A0-B88F-416549435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9169" y="1718273"/>
            <a:ext cx="6409756" cy="3872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4C24230-0BCA-4F21-BEE9-496253FB27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50925" y="147152"/>
            <a:ext cx="74485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System Services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4273FD5E-1C82-4A27-94EC-32DCB0EF2F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6138" y="1119188"/>
            <a:ext cx="7889489" cy="5002212"/>
          </a:xfrm>
          <a:noFill/>
        </p:spPr>
        <p:txBody>
          <a:bodyPr/>
          <a:lstStyle/>
          <a:p>
            <a:r>
              <a:rPr lang="en-US" altLang="en-US" dirty="0"/>
              <a:t>Operating systems provide an </a:t>
            </a:r>
            <a:r>
              <a:rPr lang="en-US" altLang="en-US" dirty="0">
                <a:solidFill>
                  <a:srgbClr val="FF0000"/>
                </a:solidFill>
              </a:rPr>
              <a:t>environment for execution of programs and services to programs and users</a:t>
            </a:r>
          </a:p>
          <a:p>
            <a:r>
              <a:rPr lang="en-US" altLang="en-US" dirty="0"/>
              <a:t>One set of operating-system services provides functions that are helpful to the user:</a:t>
            </a:r>
          </a:p>
          <a:p>
            <a:pPr lvl="1"/>
            <a:r>
              <a:rPr lang="en-US" altLang="en-US" b="1" dirty="0"/>
              <a:t>User interface </a:t>
            </a:r>
            <a:r>
              <a:rPr lang="en-US" altLang="en-US" dirty="0"/>
              <a:t>- Almost all operating systems have a user interface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UI</a:t>
            </a:r>
            <a:r>
              <a:rPr lang="en-US" altLang="en-US" dirty="0"/>
              <a:t>).</a:t>
            </a:r>
          </a:p>
          <a:p>
            <a:pPr lvl="2"/>
            <a:r>
              <a:rPr lang="en-US" altLang="en-US" b="1" dirty="0" smtClean="0">
                <a:solidFill>
                  <a:srgbClr val="006699"/>
                </a:solidFill>
                <a:latin typeface="+mj-lt"/>
              </a:rPr>
              <a:t>Command-Line</a:t>
            </a:r>
            <a:r>
              <a:rPr lang="en-US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CLI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000000"/>
                </a:solidFill>
              </a:rPr>
              <a:t>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Graphics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User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GUI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000000"/>
                </a:solidFill>
              </a:rPr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touch-screen</a:t>
            </a:r>
            <a:r>
              <a:rPr lang="en-US" altLang="en-US" dirty="0"/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 smtClean="0">
                <a:solidFill>
                  <a:srgbClr val="006699"/>
                </a:solidFill>
                <a:latin typeface="+mj-lt"/>
              </a:rPr>
              <a:t>Batch</a:t>
            </a:r>
            <a:endParaRPr lang="en-US" altLang="en-US" b="1" dirty="0">
              <a:solidFill>
                <a:srgbClr val="006699"/>
              </a:solidFill>
              <a:latin typeface="+mj-lt"/>
            </a:endParaRPr>
          </a:p>
          <a:p>
            <a:pPr lvl="1"/>
            <a:r>
              <a:rPr lang="en-US" altLang="en-US" b="1" dirty="0"/>
              <a:t>Program execution </a:t>
            </a:r>
            <a:r>
              <a:rPr lang="en-US" altLang="en-US" dirty="0"/>
              <a:t>- The system must be able to </a:t>
            </a:r>
            <a:r>
              <a:rPr lang="en-US" altLang="en-US" dirty="0">
                <a:solidFill>
                  <a:srgbClr val="FF0000"/>
                </a:solidFill>
              </a:rPr>
              <a:t>load a program into memory and to run that program</a:t>
            </a:r>
            <a:r>
              <a:rPr lang="en-US" altLang="en-US" dirty="0"/>
              <a:t>, end execution, either normally or abnormally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indicating error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b="1" dirty="0"/>
              <a:t>I/O operations </a:t>
            </a:r>
            <a:r>
              <a:rPr lang="en-US" altLang="en-US" dirty="0"/>
              <a:t>-  A running program may require I/O, which may involve a file or an I/O device</a:t>
            </a:r>
          </a:p>
          <a:p>
            <a:pPr lvl="1"/>
            <a:r>
              <a:rPr lang="en-US" altLang="en-US" b="1" dirty="0"/>
              <a:t>File-system manipulation </a:t>
            </a:r>
            <a:r>
              <a:rPr lang="en-US" altLang="en-US" dirty="0"/>
              <a:t>-  The file system is of particular interest. </a:t>
            </a:r>
            <a:r>
              <a:rPr lang="en-US" altLang="en-US" dirty="0">
                <a:solidFill>
                  <a:srgbClr val="FF0000"/>
                </a:solidFill>
              </a:rPr>
              <a:t>Programs need to read and write files and directories</a:t>
            </a:r>
            <a:r>
              <a:rPr lang="en-US" altLang="en-US" dirty="0"/>
              <a:t>, create and delete them, search them, list file Information, permission management.</a:t>
            </a:r>
            <a:endParaRPr lang="en-US" altLang="en-US" b="1" dirty="0"/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C38BB792-4B15-4757-85D3-D0B6840E07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63600" y="215900"/>
            <a:ext cx="7645400" cy="576263"/>
          </a:xfrm>
        </p:spPr>
        <p:txBody>
          <a:bodyPr/>
          <a:lstStyle/>
          <a:p>
            <a:pPr eaLnBrk="1" hangingPunct="1"/>
            <a:r>
              <a:rPr lang="en-US" altLang="en-US"/>
              <a:t>Linux System Structure</a:t>
            </a:r>
          </a:p>
        </p:txBody>
      </p:sp>
      <p:sp>
        <p:nvSpPr>
          <p:cNvPr id="81923" name="TextBox 1">
            <a:extLst>
              <a:ext uri="{FF2B5EF4-FFF2-40B4-BE49-F238E27FC236}">
                <a16:creationId xmlns:a16="http://schemas.microsoft.com/office/drawing/2014/main" id="{40FACBEC-A814-4EAA-BD5E-E6B0EC8188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3600" y="1774679"/>
            <a:ext cx="4372279" cy="1020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dirty="0"/>
              <a:t>Monolithic plus </a:t>
            </a:r>
            <a:r>
              <a:rPr lang="en-US" altLang="en-US" dirty="0">
                <a:solidFill>
                  <a:srgbClr val="FF0000"/>
                </a:solidFill>
              </a:rPr>
              <a:t>modular design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The Linux kernel runs entirely in kernel mode in a single address space</a:t>
            </a:r>
            <a:endParaRPr kumimoji="0" lang="en-US" altLang="en-US" dirty="0">
              <a:solidFill>
                <a:srgbClr val="FF0000"/>
              </a:solidFill>
              <a:latin typeface="Verdana" panose="020B0604030504040204" pitchFamily="34" charset="0"/>
            </a:endParaRPr>
          </a:p>
        </p:txBody>
      </p:sp>
      <p:pic>
        <p:nvPicPr>
          <p:cNvPr id="81924" name="Picture 3">
            <a:extLst>
              <a:ext uri="{FF2B5EF4-FFF2-40B4-BE49-F238E27FC236}">
                <a16:creationId xmlns:a16="http://schemas.microsoft.com/office/drawing/2014/main" id="{3916281A-E631-49D0-A316-EE6C756C9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909" y="1774679"/>
            <a:ext cx="2740269" cy="4233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7D347B9A-F212-4276-94F4-7598F322B2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Layered Approach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EF88837C-C3AF-4F6B-BDE3-AD82D9B29A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20738" y="1233488"/>
            <a:ext cx="4775304" cy="5092156"/>
          </a:xfrm>
        </p:spPr>
        <p:txBody>
          <a:bodyPr/>
          <a:lstStyle/>
          <a:p>
            <a:pPr algn="just"/>
            <a:r>
              <a:rPr lang="en-US" dirty="0"/>
              <a:t>monolithic approach-&gt;</a:t>
            </a:r>
            <a:r>
              <a:rPr lang="en-US" b="1" dirty="0"/>
              <a:t>tightly coupled</a:t>
            </a:r>
          </a:p>
          <a:p>
            <a:pPr lvl="1" algn="just"/>
            <a:r>
              <a:rPr lang="en-US" dirty="0"/>
              <a:t>changes to one part of the system can have </a:t>
            </a:r>
            <a:r>
              <a:rPr lang="en-US" dirty="0">
                <a:solidFill>
                  <a:srgbClr val="FF0000"/>
                </a:solidFill>
              </a:rPr>
              <a:t>wide-ranging effects on other parts</a:t>
            </a:r>
            <a:r>
              <a:rPr lang="en-US" dirty="0"/>
              <a:t>.</a:t>
            </a:r>
            <a:endParaRPr lang="en-US" altLang="en-US" dirty="0"/>
          </a:p>
          <a:p>
            <a:pPr algn="just"/>
            <a:r>
              <a:rPr lang="en-US" altLang="en-US" dirty="0"/>
              <a:t>The </a:t>
            </a:r>
            <a:r>
              <a:rPr lang="en-US" altLang="en-US" dirty="0" smtClean="0"/>
              <a:t>OS is </a:t>
            </a:r>
            <a:r>
              <a:rPr lang="en-US" altLang="en-US" dirty="0"/>
              <a:t>divided into a number of layers (levels), </a:t>
            </a:r>
            <a:r>
              <a:rPr lang="en-US" altLang="en-US" dirty="0">
                <a:solidFill>
                  <a:srgbClr val="FF0000"/>
                </a:solidFill>
              </a:rPr>
              <a:t>each built on top of lower layers</a:t>
            </a:r>
            <a:r>
              <a:rPr lang="en-US" altLang="en-US" dirty="0"/>
              <a:t>. The bottom layer (layer 0), is the hardware; the highest (layer N) is the user interface.</a:t>
            </a:r>
          </a:p>
          <a:p>
            <a:pPr algn="just"/>
            <a:r>
              <a:rPr lang="en-US" altLang="en-US" dirty="0"/>
              <a:t>With modularity, layers are selected such that each uses functions (operations) and services of </a:t>
            </a:r>
            <a:r>
              <a:rPr lang="en-US" altLang="en-US" dirty="0">
                <a:solidFill>
                  <a:srgbClr val="FF0000"/>
                </a:solidFill>
              </a:rPr>
              <a:t>only lower-level layers</a:t>
            </a:r>
          </a:p>
          <a:p>
            <a:r>
              <a:rPr lang="en-US" dirty="0"/>
              <a:t>layer </a:t>
            </a:r>
            <a:r>
              <a:rPr lang="en-US" i="1" dirty="0"/>
              <a:t>M</a:t>
            </a:r>
            <a:r>
              <a:rPr lang="en-US" dirty="0"/>
              <a:t>—consists of </a:t>
            </a:r>
            <a:r>
              <a:rPr lang="en-US" dirty="0">
                <a:solidFill>
                  <a:srgbClr val="FF0000"/>
                </a:solidFill>
              </a:rPr>
              <a:t>data structures and a set of functions </a:t>
            </a:r>
            <a:r>
              <a:rPr lang="en-US" dirty="0"/>
              <a:t>that can be invoked by higher-level layers. Layer </a:t>
            </a:r>
            <a:r>
              <a:rPr lang="en-US" i="1" dirty="0"/>
              <a:t>M, </a:t>
            </a:r>
            <a:r>
              <a:rPr lang="en-US" dirty="0"/>
              <a:t>in turn, can </a:t>
            </a:r>
            <a:r>
              <a:rPr lang="en-US" dirty="0">
                <a:solidFill>
                  <a:srgbClr val="FF0000"/>
                </a:solidFill>
              </a:rPr>
              <a:t>invoke operations on lower-level layers</a:t>
            </a:r>
            <a:r>
              <a:rPr lang="en-US" dirty="0"/>
              <a:t>.</a:t>
            </a:r>
          </a:p>
          <a:p>
            <a:r>
              <a:rPr lang="en-US" dirty="0"/>
              <a:t>Simplicity of construction and debugging</a:t>
            </a:r>
            <a:endParaRPr lang="en-US" altLang="en-US" dirty="0">
              <a:solidFill>
                <a:srgbClr val="FF0000"/>
              </a:solidFill>
            </a:endParaRPr>
          </a:p>
        </p:txBody>
      </p:sp>
      <p:pic>
        <p:nvPicPr>
          <p:cNvPr id="83972" name="Picture 2">
            <a:extLst>
              <a:ext uri="{FF2B5EF4-FFF2-40B4-BE49-F238E27FC236}">
                <a16:creationId xmlns:a16="http://schemas.microsoft.com/office/drawing/2014/main" id="{407A23F2-DA55-4CEE-97C1-871903D96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042" y="1233488"/>
            <a:ext cx="3547958" cy="3289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743E34C-AA16-45D1-8A88-4E62276AD1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7560" y="4505683"/>
            <a:ext cx="3547958" cy="1945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5pPr>
            <a:lvl6pPr marL="2228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6860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1432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6004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algn="just"/>
            <a:r>
              <a:rPr lang="en-US" altLang="en-US" dirty="0"/>
              <a:t>Not used for full design; used within several important </a:t>
            </a:r>
            <a:r>
              <a:rPr lang="en-US" altLang="en-US" b="1" dirty="0">
                <a:solidFill>
                  <a:srgbClr val="FF0000"/>
                </a:solidFill>
              </a:rPr>
              <a:t>OS subsystems</a:t>
            </a:r>
            <a:r>
              <a:rPr lang="en-US" altLang="en-US" dirty="0"/>
              <a:t> e.g., networking  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A877023E-2F55-41F6-99AD-606BBD5F50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7238" y="207963"/>
            <a:ext cx="7816850" cy="576262"/>
          </a:xfrm>
        </p:spPr>
        <p:txBody>
          <a:bodyPr/>
          <a:lstStyle/>
          <a:p>
            <a:pPr eaLnBrk="1" hangingPunct="1"/>
            <a:r>
              <a:rPr lang="en-US" altLang="en-US"/>
              <a:t>Microkernels</a:t>
            </a:r>
            <a:endParaRPr lang="en-US" altLang="en-US" sz="2400"/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F3C84D0A-C5EC-46A8-A546-5363A149B9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57238" y="1108075"/>
            <a:ext cx="7985929" cy="4857296"/>
          </a:xfrm>
        </p:spPr>
        <p:txBody>
          <a:bodyPr/>
          <a:lstStyle/>
          <a:p>
            <a:r>
              <a:rPr lang="en-US" altLang="en-US" b="1" dirty="0"/>
              <a:t>Theme</a:t>
            </a:r>
            <a:r>
              <a:rPr lang="en-US" altLang="en-US" dirty="0"/>
              <a:t>: Moves as much </a:t>
            </a:r>
            <a:r>
              <a:rPr lang="en-US" altLang="en-US" dirty="0">
                <a:solidFill>
                  <a:srgbClr val="FF0000"/>
                </a:solidFill>
              </a:rPr>
              <a:t>from the kernel into user space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Mach</a:t>
            </a:r>
            <a:r>
              <a:rPr lang="en-US" altLang="en-US" dirty="0"/>
              <a:t> is an example of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microkernel</a:t>
            </a:r>
          </a:p>
          <a:p>
            <a:pPr lvl="1"/>
            <a:r>
              <a:rPr lang="en-US" altLang="en-US" dirty="0"/>
              <a:t>Mac OS X kernel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Darwin</a:t>
            </a:r>
            <a:r>
              <a:rPr lang="en-US" altLang="en-US" dirty="0"/>
              <a:t>) partly based on Mach</a:t>
            </a:r>
            <a:endParaRPr lang="en-US" altLang="en-US" sz="800" dirty="0"/>
          </a:p>
          <a:p>
            <a:r>
              <a:rPr lang="en-US" altLang="en-US" dirty="0"/>
              <a:t>Communication takes place between </a:t>
            </a:r>
            <a:r>
              <a:rPr lang="en-US" altLang="en-US" dirty="0">
                <a:solidFill>
                  <a:srgbClr val="FF0000"/>
                </a:solidFill>
              </a:rPr>
              <a:t>user modules using </a:t>
            </a:r>
            <a:r>
              <a:rPr lang="en-US" altLang="en-US" b="1" dirty="0">
                <a:solidFill>
                  <a:srgbClr val="FF0000"/>
                </a:solidFill>
                <a:latin typeface="+mj-lt"/>
              </a:rPr>
              <a:t>message</a:t>
            </a:r>
            <a:r>
              <a:rPr lang="en-US" altLang="en-US" b="1" dirty="0">
                <a:solidFill>
                  <a:srgbClr val="FF0000"/>
                </a:solidFill>
              </a:rPr>
              <a:t> </a:t>
            </a:r>
            <a:r>
              <a:rPr lang="en-US" altLang="en-US" b="1" dirty="0">
                <a:solidFill>
                  <a:srgbClr val="FF0000"/>
                </a:solidFill>
                <a:latin typeface="+mj-lt"/>
              </a:rPr>
              <a:t>passing</a:t>
            </a:r>
          </a:p>
          <a:p>
            <a:r>
              <a:rPr lang="en-US" altLang="en-US" dirty="0"/>
              <a:t>Benefits:</a:t>
            </a:r>
          </a:p>
          <a:p>
            <a:pPr lvl="1"/>
            <a:r>
              <a:rPr lang="en-US" altLang="en-US" dirty="0"/>
              <a:t>Easier to extend a microkernel (</a:t>
            </a:r>
            <a:r>
              <a:rPr lang="en-US" dirty="0"/>
              <a:t>All new services </a:t>
            </a:r>
            <a:r>
              <a:rPr lang="en-US" dirty="0">
                <a:solidFill>
                  <a:srgbClr val="FF0000"/>
                </a:solidFill>
              </a:rPr>
              <a:t>are added to user space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Easier to port</a:t>
            </a:r>
            <a:r>
              <a:rPr lang="en-US" altLang="en-US" dirty="0"/>
              <a:t> the operating system to new architectures</a:t>
            </a:r>
          </a:p>
          <a:p>
            <a:pPr lvl="1"/>
            <a:r>
              <a:rPr lang="en-US" altLang="en-US" dirty="0"/>
              <a:t>More reliable (less code is running in kernel mode)</a:t>
            </a:r>
          </a:p>
          <a:p>
            <a:pPr lvl="1"/>
            <a:r>
              <a:rPr lang="en-US" altLang="en-US" dirty="0"/>
              <a:t>More secure (</a:t>
            </a:r>
            <a:r>
              <a:rPr lang="en-US" dirty="0"/>
              <a:t>most services are running as user</a:t>
            </a:r>
            <a:r>
              <a:rPr lang="en-US" altLang="en-US" dirty="0"/>
              <a:t>)</a:t>
            </a:r>
            <a:endParaRPr lang="en-US" altLang="en-US" sz="800" dirty="0"/>
          </a:p>
          <a:p>
            <a:r>
              <a:rPr lang="en-US" altLang="en-US" dirty="0"/>
              <a:t>Detriments: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Performance overhead </a:t>
            </a:r>
            <a:r>
              <a:rPr lang="en-US" altLang="en-US" dirty="0"/>
              <a:t>of user space to kernel space communication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31DBEE6C-3A88-4D5B-9245-EF2BF859C9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7288" y="214313"/>
            <a:ext cx="7399337" cy="576262"/>
          </a:xfrm>
        </p:spPr>
        <p:txBody>
          <a:bodyPr/>
          <a:lstStyle/>
          <a:p>
            <a:pPr eaLnBrk="1" hangingPunct="1"/>
            <a:r>
              <a:rPr lang="en-US" altLang="en-US"/>
              <a:t>Microkernel System Structure </a:t>
            </a:r>
            <a:endParaRPr lang="en-US" altLang="en-US" sz="2400"/>
          </a:p>
        </p:txBody>
      </p:sp>
      <p:pic>
        <p:nvPicPr>
          <p:cNvPr id="88067" name="Picture 2">
            <a:extLst>
              <a:ext uri="{FF2B5EF4-FFF2-40B4-BE49-F238E27FC236}">
                <a16:creationId xmlns:a16="http://schemas.microsoft.com/office/drawing/2014/main" id="{25A0E5C8-7A5F-457D-83DE-F96A7C9E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381" y="2171299"/>
            <a:ext cx="6795238" cy="3283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B45E1DC-22F5-4D8C-9A05-1BA3670F053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57238" y="1108075"/>
            <a:ext cx="7985929" cy="1447235"/>
          </a:xfrm>
        </p:spPr>
        <p:txBody>
          <a:bodyPr/>
          <a:lstStyle/>
          <a:p>
            <a:r>
              <a:rPr lang="en-US" dirty="0"/>
              <a:t>Microkernel is to provide communication between the </a:t>
            </a:r>
            <a:r>
              <a:rPr lang="en-US" dirty="0">
                <a:solidFill>
                  <a:srgbClr val="FF0000"/>
                </a:solidFill>
              </a:rPr>
              <a:t>client program </a:t>
            </a:r>
            <a:r>
              <a:rPr lang="en-US" dirty="0"/>
              <a:t>and the </a:t>
            </a:r>
            <a:r>
              <a:rPr lang="en-US" dirty="0">
                <a:solidFill>
                  <a:srgbClr val="FF0000"/>
                </a:solidFill>
              </a:rPr>
              <a:t>various services </a:t>
            </a:r>
            <a:r>
              <a:rPr lang="en-US" dirty="0"/>
              <a:t>that are also running in user space.</a:t>
            </a:r>
            <a:endParaRPr lang="en-US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8954A814-12BC-495B-A1ED-BBB6D763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5900"/>
            <a:ext cx="8077200" cy="576263"/>
          </a:xfrm>
        </p:spPr>
        <p:txBody>
          <a:bodyPr/>
          <a:lstStyle/>
          <a:p>
            <a:pPr eaLnBrk="1" hangingPunct="1"/>
            <a:r>
              <a:rPr lang="en-US" altLang="en-US"/>
              <a:t>Modules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C37B4459-CB96-4BE9-94C0-8976166526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163637"/>
            <a:ext cx="7169150" cy="4460649"/>
          </a:xfrm>
        </p:spPr>
        <p:txBody>
          <a:bodyPr/>
          <a:lstStyle/>
          <a:p>
            <a:r>
              <a:rPr lang="en-US" altLang="en-US" dirty="0"/>
              <a:t>Many modern operating systems implement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loadable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kernel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mo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dules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LKMs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Uses object-oriented approach</a:t>
            </a:r>
          </a:p>
          <a:p>
            <a:pPr lvl="1"/>
            <a:r>
              <a:rPr lang="en-US" altLang="en-US" dirty="0"/>
              <a:t>Each core component is separate</a:t>
            </a:r>
          </a:p>
          <a:p>
            <a:pPr lvl="1"/>
            <a:r>
              <a:rPr lang="en-US" altLang="en-US" dirty="0"/>
              <a:t>Each talks to the others over known interfaces</a:t>
            </a:r>
          </a:p>
          <a:p>
            <a:pPr lvl="1"/>
            <a:r>
              <a:rPr lang="en-US" altLang="en-US" dirty="0"/>
              <a:t>Each is loadable as needed within the kernel</a:t>
            </a:r>
          </a:p>
          <a:p>
            <a:r>
              <a:rPr lang="en-US" dirty="0"/>
              <a:t>This type of </a:t>
            </a:r>
            <a:r>
              <a:rPr lang="en-US" dirty="0">
                <a:solidFill>
                  <a:srgbClr val="FF0000"/>
                </a:solidFill>
              </a:rPr>
              <a:t>design is common in modern implementations </a:t>
            </a:r>
            <a:r>
              <a:rPr lang="en-US" dirty="0"/>
              <a:t>of UNIX, such as Linux, macOS, and Solaris, as well as Windows.</a:t>
            </a:r>
            <a:endParaRPr lang="en-US" altLang="en-US" dirty="0"/>
          </a:p>
          <a:p>
            <a:r>
              <a:rPr lang="en-US" altLang="en-US" dirty="0"/>
              <a:t>Overall, similar to layers but with more flexible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A0BB8BEE-979C-4417-91EE-00F8240333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7013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Hybrid Systems</a:t>
            </a:r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D41C8CF6-730E-4ECC-9656-D3926F90EE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7633607" cy="4572226"/>
          </a:xfrm>
        </p:spPr>
        <p:txBody>
          <a:bodyPr/>
          <a:lstStyle/>
          <a:p>
            <a:r>
              <a:rPr lang="en-US" altLang="en-US" dirty="0"/>
              <a:t>Most modern operating systems are not one pure model</a:t>
            </a:r>
          </a:p>
          <a:p>
            <a:pPr lvl="1"/>
            <a:r>
              <a:rPr lang="en-US" altLang="en-US" dirty="0"/>
              <a:t>Hybrid combines multiple approaches to address performance, security, usability needs</a:t>
            </a:r>
          </a:p>
          <a:p>
            <a:pPr lvl="1"/>
            <a:r>
              <a:rPr lang="en-US" altLang="en-US" dirty="0"/>
              <a:t>Linux and Solaris kernels </a:t>
            </a:r>
            <a:r>
              <a:rPr lang="en-US" altLang="en-US" dirty="0">
                <a:solidFill>
                  <a:srgbClr val="FF0000"/>
                </a:solidFill>
              </a:rPr>
              <a:t>in kernel address space, so monolithic</a:t>
            </a:r>
            <a:r>
              <a:rPr lang="en-US" altLang="en-US" dirty="0"/>
              <a:t>, plus </a:t>
            </a:r>
            <a:r>
              <a:rPr lang="en-US" altLang="en-US" dirty="0">
                <a:solidFill>
                  <a:srgbClr val="FF0000"/>
                </a:solidFill>
              </a:rPr>
              <a:t>modular for dynamic loading of functionality</a:t>
            </a:r>
          </a:p>
          <a:p>
            <a:pPr lvl="1"/>
            <a:r>
              <a:rPr lang="en-US" altLang="en-US" dirty="0"/>
              <a:t>Windows mostly monolithic, plus microkernel for different subsystem </a:t>
            </a:r>
            <a:r>
              <a:rPr lang="en-US" altLang="en-US" b="1" i="1" dirty="0"/>
              <a:t>personalities</a:t>
            </a:r>
          </a:p>
          <a:p>
            <a:r>
              <a:rPr lang="en-US" altLang="en-US" dirty="0"/>
              <a:t>Apple Mac OS X hybrid</a:t>
            </a:r>
          </a:p>
          <a:p>
            <a:pPr lvl="1"/>
            <a:r>
              <a:rPr lang="en-US" altLang="en-US" dirty="0"/>
              <a:t>Below is kernel consisting of </a:t>
            </a:r>
            <a:r>
              <a:rPr lang="en-US" altLang="en-US" dirty="0">
                <a:solidFill>
                  <a:srgbClr val="FF0000"/>
                </a:solidFill>
              </a:rPr>
              <a:t>Mach microkernel and BSD Unix parts</a:t>
            </a:r>
            <a:r>
              <a:rPr lang="en-US" altLang="en-US" dirty="0"/>
              <a:t>, plus I/O kit and dynamically </a:t>
            </a:r>
            <a:r>
              <a:rPr lang="en-US" altLang="en-US" dirty="0">
                <a:solidFill>
                  <a:srgbClr val="FF0000"/>
                </a:solidFill>
              </a:rPr>
              <a:t>loadable modules </a:t>
            </a:r>
            <a:r>
              <a:rPr lang="en-US" altLang="en-US" dirty="0"/>
              <a:t>(called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kernel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extensions</a:t>
            </a:r>
            <a:r>
              <a:rPr lang="en-US" altLang="en-US" dirty="0"/>
              <a:t>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Title 1">
            <a:extLst>
              <a:ext uri="{FF2B5EF4-FFF2-40B4-BE49-F238E27FC236}">
                <a16:creationId xmlns:a16="http://schemas.microsoft.com/office/drawing/2014/main" id="{467BA55D-7A8C-4023-B3F3-3F18F7F629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macOS and iOS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FEF23-6E33-4A6B-BC10-E55978F6B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by yourself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Title 1">
            <a:extLst>
              <a:ext uri="{FF2B5EF4-FFF2-40B4-BE49-F238E27FC236}">
                <a16:creationId xmlns:a16="http://schemas.microsoft.com/office/drawing/2014/main" id="{F920D189-3A2A-4433-B759-AE4A29C629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Darwin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548B805-1FAC-4913-9FCE-B443C184F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450" y="1233488"/>
            <a:ext cx="7727950" cy="4530725"/>
          </a:xfrm>
        </p:spPr>
        <p:txBody>
          <a:bodyPr/>
          <a:lstStyle/>
          <a:p>
            <a:r>
              <a:rPr lang="en-US" dirty="0"/>
              <a:t>Read by yourself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>
            <a:extLst>
              <a:ext uri="{FF2B5EF4-FFF2-40B4-BE49-F238E27FC236}">
                <a16:creationId xmlns:a16="http://schemas.microsoft.com/office/drawing/2014/main" id="{F97DAC17-7FD8-4F1D-98AA-E844834494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Android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6C339B8-03FD-42C3-8C10-2EE04960B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450" y="1233488"/>
            <a:ext cx="7727950" cy="4530725"/>
          </a:xfrm>
        </p:spPr>
        <p:txBody>
          <a:bodyPr/>
          <a:lstStyle/>
          <a:p>
            <a:r>
              <a:rPr lang="en-US" dirty="0"/>
              <a:t>Read by yourself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C9F5FAE9-B3B0-4D57-809D-900A4BADF1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32779" y="134259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sz="2800"/>
              <a:t>Building and Booting an Operating System</a:t>
            </a:r>
          </a:p>
        </p:txBody>
      </p:sp>
      <p:sp>
        <p:nvSpPr>
          <p:cNvPr id="102403" name="Rectangle 3">
            <a:extLst>
              <a:ext uri="{FF2B5EF4-FFF2-40B4-BE49-F238E27FC236}">
                <a16:creationId xmlns:a16="http://schemas.microsoft.com/office/drawing/2014/main" id="{7BC1B242-4FA3-45A6-A6E0-A52D65A52B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5825" y="1154113"/>
            <a:ext cx="7596188" cy="4530725"/>
          </a:xfrm>
        </p:spPr>
        <p:txBody>
          <a:bodyPr/>
          <a:lstStyle/>
          <a:p>
            <a:r>
              <a:rPr lang="en-US" altLang="en-US" dirty="0"/>
              <a:t>Operating systems generally designed to run on a class of systems with variety of peripherals</a:t>
            </a:r>
          </a:p>
          <a:p>
            <a:r>
              <a:rPr lang="en-US" altLang="en-US" dirty="0"/>
              <a:t>Commonly, operating system already installed on purchased computer</a:t>
            </a:r>
          </a:p>
          <a:p>
            <a:pPr lvl="1"/>
            <a:r>
              <a:rPr lang="en-US" altLang="en-US" dirty="0"/>
              <a:t>But can </a:t>
            </a:r>
            <a:r>
              <a:rPr lang="en-US" altLang="en-US" dirty="0">
                <a:solidFill>
                  <a:srgbClr val="FF0000"/>
                </a:solidFill>
              </a:rPr>
              <a:t>build and install some other operating systems</a:t>
            </a:r>
          </a:p>
          <a:p>
            <a:pPr lvl="1"/>
            <a:r>
              <a:rPr lang="en-US" altLang="en-US" dirty="0"/>
              <a:t>If generating an operating system from scratch</a:t>
            </a:r>
          </a:p>
          <a:p>
            <a:pPr lvl="2"/>
            <a:r>
              <a:rPr lang="en-US" altLang="en-US" dirty="0"/>
              <a:t>Write the operating system source code</a:t>
            </a:r>
          </a:p>
          <a:p>
            <a:pPr lvl="2"/>
            <a:r>
              <a:rPr lang="en-US" altLang="en-US" dirty="0"/>
              <a:t>Configure the operating system for the system on which it will run</a:t>
            </a:r>
          </a:p>
          <a:p>
            <a:pPr lvl="2"/>
            <a:r>
              <a:rPr lang="en-US" altLang="en-US" dirty="0"/>
              <a:t>Compile the operating system</a:t>
            </a:r>
          </a:p>
          <a:p>
            <a:pPr lvl="2"/>
            <a:r>
              <a:rPr lang="en-US" altLang="en-US" dirty="0"/>
              <a:t>Install the operating system</a:t>
            </a:r>
          </a:p>
          <a:p>
            <a:pPr lvl="2"/>
            <a:r>
              <a:rPr lang="en-US" altLang="en-US" dirty="0"/>
              <a:t>Boot the computer and its new operating system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853D310B-2F05-42DF-BD11-7984E309A7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220663"/>
            <a:ext cx="7869238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E7DE154C-EBA1-44B0-9AA5-AD6DB9C31D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9313" y="1138238"/>
            <a:ext cx="7678737" cy="5418137"/>
          </a:xfrm>
          <a:noFill/>
        </p:spPr>
        <p:txBody>
          <a:bodyPr/>
          <a:lstStyle/>
          <a:p>
            <a:pPr lvl="1"/>
            <a:r>
              <a:rPr lang="en-US" altLang="en-US" b="1" dirty="0" smtClean="0"/>
              <a:t>Communications</a:t>
            </a:r>
            <a:r>
              <a:rPr lang="en-US" altLang="en-US" dirty="0" smtClean="0"/>
              <a:t> </a:t>
            </a:r>
            <a:r>
              <a:rPr lang="en-US" altLang="en-US" dirty="0"/>
              <a:t>– </a:t>
            </a:r>
            <a:r>
              <a:rPr lang="en-US" altLang="en-US" dirty="0">
                <a:solidFill>
                  <a:srgbClr val="FF0000"/>
                </a:solidFill>
              </a:rPr>
              <a:t>Processes may exchange information</a:t>
            </a:r>
            <a:r>
              <a:rPr lang="en-US" altLang="en-US" dirty="0"/>
              <a:t>, on the same computer or </a:t>
            </a:r>
            <a:r>
              <a:rPr lang="en-US" altLang="en-US" dirty="0">
                <a:solidFill>
                  <a:srgbClr val="FF0000"/>
                </a:solidFill>
              </a:rPr>
              <a:t>between computers over a network</a:t>
            </a:r>
          </a:p>
          <a:p>
            <a:pPr lvl="2"/>
            <a:r>
              <a:rPr lang="en-US" altLang="en-US" dirty="0"/>
              <a:t>Communications may be via </a:t>
            </a:r>
            <a:r>
              <a:rPr lang="en-US" altLang="en-US" b="1" dirty="0">
                <a:solidFill>
                  <a:srgbClr val="FF0000"/>
                </a:solidFill>
              </a:rPr>
              <a:t>shared memory </a:t>
            </a:r>
            <a:r>
              <a:rPr lang="en-US" altLang="en-US" dirty="0"/>
              <a:t>or through </a:t>
            </a:r>
            <a:r>
              <a:rPr lang="en-US" altLang="en-US" b="1" dirty="0">
                <a:solidFill>
                  <a:srgbClr val="FF0000"/>
                </a:solidFill>
              </a:rPr>
              <a:t>message passing </a:t>
            </a:r>
            <a:r>
              <a:rPr lang="en-US" altLang="en-US" dirty="0"/>
              <a:t>(packets moved by the OS)</a:t>
            </a:r>
          </a:p>
          <a:p>
            <a:pPr lvl="1"/>
            <a:r>
              <a:rPr lang="en-US" altLang="en-US" b="1" dirty="0"/>
              <a:t>Error detection </a:t>
            </a:r>
            <a:r>
              <a:rPr lang="en-US" altLang="en-US" dirty="0"/>
              <a:t>– OS needs to be constantly aware of possible errors</a:t>
            </a:r>
          </a:p>
          <a:p>
            <a:pPr lvl="2"/>
            <a:r>
              <a:rPr lang="en-US" altLang="en-US" dirty="0"/>
              <a:t>May occur in the CPU and memory hardware, in I/O devices, in user program</a:t>
            </a:r>
          </a:p>
          <a:p>
            <a:pPr lvl="2"/>
            <a:r>
              <a:rPr lang="en-US" altLang="en-US" dirty="0"/>
              <a:t>For each type of error, </a:t>
            </a:r>
            <a:r>
              <a:rPr lang="en-US" altLang="en-US" dirty="0">
                <a:solidFill>
                  <a:srgbClr val="FF0000"/>
                </a:solidFill>
              </a:rPr>
              <a:t>OS should take the appropriate action to ensure correct and consistent </a:t>
            </a:r>
            <a:r>
              <a:rPr lang="en-US" altLang="en-US" dirty="0" smtClean="0">
                <a:solidFill>
                  <a:srgbClr val="FF0000"/>
                </a:solidFill>
              </a:rPr>
              <a:t>computing.</a:t>
            </a:r>
          </a:p>
          <a:p>
            <a:pPr lvl="3"/>
            <a:r>
              <a:rPr lang="en-US" altLang="en-US" dirty="0"/>
              <a:t>might terminate an error-causing </a:t>
            </a:r>
            <a:r>
              <a:rPr lang="en-US" altLang="en-US" dirty="0" smtClean="0"/>
              <a:t>process</a:t>
            </a:r>
          </a:p>
          <a:p>
            <a:pPr lvl="3"/>
            <a:r>
              <a:rPr lang="en-US" dirty="0"/>
              <a:t>Sometimes, it has no choice but to </a:t>
            </a:r>
            <a:r>
              <a:rPr lang="en-US" b="1" dirty="0">
                <a:solidFill>
                  <a:srgbClr val="00B0F0"/>
                </a:solidFill>
              </a:rPr>
              <a:t>halt</a:t>
            </a:r>
            <a:r>
              <a:rPr lang="en-US" dirty="0"/>
              <a:t> the system. </a:t>
            </a:r>
            <a:endParaRPr lang="en-US" altLang="en-US" dirty="0"/>
          </a:p>
          <a:p>
            <a:pPr lvl="2"/>
            <a:r>
              <a:rPr lang="en-US" altLang="en-US" dirty="0">
                <a:solidFill>
                  <a:srgbClr val="FF0000"/>
                </a:solidFill>
              </a:rPr>
              <a:t>Debugging</a:t>
            </a:r>
            <a:r>
              <a:rPr lang="en-US" altLang="en-US" dirty="0"/>
              <a:t> facilities can greatly </a:t>
            </a:r>
            <a:r>
              <a:rPr lang="en-US" altLang="en-US" dirty="0">
                <a:solidFill>
                  <a:srgbClr val="FF0000"/>
                </a:solidFill>
              </a:rPr>
              <a:t>enhance the user</a:t>
            </a:r>
            <a:r>
              <a:rPr lang="ja-JP" altLang="en-US" dirty="0">
                <a:solidFill>
                  <a:srgbClr val="FF0000"/>
                </a:solidFill>
              </a:rPr>
              <a:t>’</a:t>
            </a:r>
            <a:r>
              <a:rPr lang="en-US" altLang="ja-JP" dirty="0">
                <a:solidFill>
                  <a:srgbClr val="FF0000"/>
                </a:solidFill>
              </a:rPr>
              <a:t>s and programmer</a:t>
            </a:r>
            <a:r>
              <a:rPr lang="ja-JP" altLang="en-US" dirty="0">
                <a:solidFill>
                  <a:srgbClr val="FF0000"/>
                </a:solidFill>
              </a:rPr>
              <a:t>’</a:t>
            </a:r>
            <a:r>
              <a:rPr lang="en-US" altLang="ja-JP" dirty="0">
                <a:solidFill>
                  <a:srgbClr val="FF0000"/>
                </a:solidFill>
              </a:rPr>
              <a:t>s abilities</a:t>
            </a:r>
            <a:r>
              <a:rPr lang="en-US" altLang="ja-JP" dirty="0"/>
              <a:t> to efficiently use the system</a:t>
            </a:r>
            <a:endParaRPr lang="en-US" alt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Title 1">
            <a:extLst>
              <a:ext uri="{FF2B5EF4-FFF2-40B4-BE49-F238E27FC236}">
                <a16:creationId xmlns:a16="http://schemas.microsoft.com/office/drawing/2014/main" id="{82DD2A02-B2A8-4458-811E-DE9B33D113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85825" y="138341"/>
            <a:ext cx="7648575" cy="576263"/>
          </a:xfrm>
        </p:spPr>
        <p:txBody>
          <a:bodyPr/>
          <a:lstStyle/>
          <a:p>
            <a:r>
              <a:rPr lang="en-US" altLang="en-US" dirty="0"/>
              <a:t>Building and Booting Linux</a:t>
            </a:r>
          </a:p>
        </p:txBody>
      </p:sp>
      <p:sp>
        <p:nvSpPr>
          <p:cNvPr id="104451" name="Content Placeholder 2">
            <a:extLst>
              <a:ext uri="{FF2B5EF4-FFF2-40B4-BE49-F238E27FC236}">
                <a16:creationId xmlns:a16="http://schemas.microsoft.com/office/drawing/2014/main" id="{F7DA67EF-ED36-4BB1-AB0B-F42969C15C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85825" y="1233488"/>
            <a:ext cx="7648575" cy="4530725"/>
          </a:xfrm>
        </p:spPr>
        <p:txBody>
          <a:bodyPr/>
          <a:lstStyle/>
          <a:p>
            <a:r>
              <a:rPr lang="en-US" altLang="en-US" dirty="0"/>
              <a:t>Download Linux source code (</a:t>
            </a:r>
            <a:r>
              <a:rPr lang="en-US" altLang="en-US" dirty="0">
                <a:solidFill>
                  <a:srgbClr val="996600"/>
                </a:solidFill>
              </a:rPr>
              <a:t>http://www.kernel.org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Configure kernel via “</a:t>
            </a: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make </a:t>
            </a:r>
            <a:r>
              <a:rPr lang="en-US" alt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menuconfig</a:t>
            </a:r>
            <a:r>
              <a:rPr lang="en-US" altLang="en-US" dirty="0"/>
              <a:t>”</a:t>
            </a:r>
          </a:p>
          <a:p>
            <a:r>
              <a:rPr lang="en-US" altLang="en-US" dirty="0"/>
              <a:t>Compile the kernel using “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make</a:t>
            </a:r>
            <a:r>
              <a:rPr lang="en-US" altLang="en-US" dirty="0"/>
              <a:t>”</a:t>
            </a:r>
          </a:p>
          <a:p>
            <a:pPr lvl="1"/>
            <a:r>
              <a:rPr lang="en-US" altLang="en-US" dirty="0"/>
              <a:t>Produces </a:t>
            </a:r>
            <a:r>
              <a:rPr lang="en-US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vmlinuz</a:t>
            </a:r>
            <a:r>
              <a:rPr lang="en-US" altLang="en-US" dirty="0"/>
              <a:t>, the kernel image</a:t>
            </a:r>
          </a:p>
          <a:p>
            <a:pPr lvl="1"/>
            <a:r>
              <a:rPr lang="en-US" altLang="en-US" dirty="0"/>
              <a:t>Compile kernel modules via “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make modules</a:t>
            </a:r>
            <a:r>
              <a:rPr lang="en-US" altLang="en-US" dirty="0"/>
              <a:t>”</a:t>
            </a:r>
          </a:p>
          <a:p>
            <a:pPr lvl="1"/>
            <a:r>
              <a:rPr lang="en-US" altLang="en-US" dirty="0"/>
              <a:t>Install kernel modules into </a:t>
            </a:r>
            <a:r>
              <a:rPr lang="en-US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vmlinuz</a:t>
            </a:r>
            <a:r>
              <a:rPr lang="en-US" altLang="en-US" dirty="0"/>
              <a:t> via “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make </a:t>
            </a:r>
            <a:r>
              <a:rPr lang="en-US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modules_install</a:t>
            </a:r>
            <a:r>
              <a:rPr lang="en-US" altLang="en-US" dirty="0"/>
              <a:t>”</a:t>
            </a:r>
          </a:p>
          <a:p>
            <a:pPr lvl="1"/>
            <a:r>
              <a:rPr lang="en-US" altLang="en-US" dirty="0"/>
              <a:t>Install new kernel on the system via “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make install</a:t>
            </a:r>
            <a:r>
              <a:rPr lang="en-US" altLang="en-US" dirty="0"/>
              <a:t>”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Title 1">
            <a:extLst>
              <a:ext uri="{FF2B5EF4-FFF2-40B4-BE49-F238E27FC236}">
                <a16:creationId xmlns:a16="http://schemas.microsoft.com/office/drawing/2014/main" id="{D37D0B20-2573-4F33-B46D-85291214ED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90613" y="108633"/>
            <a:ext cx="75961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Operating-System Debugging</a:t>
            </a:r>
          </a:p>
        </p:txBody>
      </p:sp>
      <p:sp>
        <p:nvSpPr>
          <p:cNvPr id="107523" name="Content Placeholder 2">
            <a:extLst>
              <a:ext uri="{FF2B5EF4-FFF2-40B4-BE49-F238E27FC236}">
                <a16:creationId xmlns:a16="http://schemas.microsoft.com/office/drawing/2014/main" id="{09BD28EB-4A21-4422-9ABC-1A17E1FEC3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06450" y="1233488"/>
            <a:ext cx="7753350" cy="4910137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Debugging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finding and fixing errors,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bugs</a:t>
            </a:r>
          </a:p>
          <a:p>
            <a:r>
              <a:rPr lang="en-US" altLang="en-US" dirty="0"/>
              <a:t>Also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performance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tuning</a:t>
            </a:r>
          </a:p>
          <a:p>
            <a:r>
              <a:rPr lang="en-US" altLang="en-US" dirty="0"/>
              <a:t>OS generate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files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containing error information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Failure of an application </a:t>
            </a:r>
            <a:r>
              <a:rPr lang="en-US" altLang="en-US" dirty="0">
                <a:solidFill>
                  <a:srgbClr val="000000"/>
                </a:solidFill>
              </a:rPr>
              <a:t>can generate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core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dump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file </a:t>
            </a:r>
            <a:r>
              <a:rPr lang="en-US" altLang="en-US" dirty="0">
                <a:solidFill>
                  <a:srgbClr val="FF0000"/>
                </a:solidFill>
              </a:rPr>
              <a:t>capturing memory of the process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Operating system failure </a:t>
            </a:r>
            <a:r>
              <a:rPr lang="en-US" altLang="en-US" dirty="0">
                <a:solidFill>
                  <a:srgbClr val="000000"/>
                </a:solidFill>
              </a:rPr>
              <a:t>can generate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crash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dump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file </a:t>
            </a:r>
            <a:r>
              <a:rPr lang="en-US" altLang="en-US" dirty="0">
                <a:solidFill>
                  <a:srgbClr val="FF0000"/>
                </a:solidFill>
              </a:rPr>
              <a:t>containing kernel memory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Beyond crashes, performance tuning can optimize system performance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</a:rPr>
              <a:t>Sometimes using </a:t>
            </a:r>
            <a:r>
              <a:rPr lang="en-US" altLang="en-US" b="1" i="1" dirty="0">
                <a:solidFill>
                  <a:srgbClr val="000000"/>
                </a:solidFill>
              </a:rPr>
              <a:t>trace listings</a:t>
            </a:r>
            <a:r>
              <a:rPr lang="en-US" altLang="en-US" dirty="0">
                <a:solidFill>
                  <a:srgbClr val="000000"/>
                </a:solidFill>
              </a:rPr>
              <a:t> of activities, recorded for analysis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Profiling</a:t>
            </a:r>
            <a:r>
              <a:rPr lang="en-US" altLang="en-US" dirty="0">
                <a:solidFill>
                  <a:srgbClr val="000000"/>
                </a:solidFill>
              </a:rPr>
              <a:t> is periodic sampling of instruction pointer to look for statistical trends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Title 1">
            <a:extLst>
              <a:ext uri="{FF2B5EF4-FFF2-40B4-BE49-F238E27FC236}">
                <a16:creationId xmlns:a16="http://schemas.microsoft.com/office/drawing/2014/main" id="{FBDC80E5-B72D-4043-9076-486889434A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90613" y="220663"/>
            <a:ext cx="7400925" cy="576262"/>
          </a:xfrm>
        </p:spPr>
        <p:txBody>
          <a:bodyPr/>
          <a:lstStyle/>
          <a:p>
            <a:pPr eaLnBrk="1" hangingPunct="1"/>
            <a:r>
              <a:rPr lang="en-US" altLang="en-US"/>
              <a:t>Performance Tuning</a:t>
            </a:r>
          </a:p>
        </p:txBody>
      </p:sp>
      <p:sp>
        <p:nvSpPr>
          <p:cNvPr id="109571" name="Content Placeholder 2">
            <a:extLst>
              <a:ext uri="{FF2B5EF4-FFF2-40B4-BE49-F238E27FC236}">
                <a16:creationId xmlns:a16="http://schemas.microsoft.com/office/drawing/2014/main" id="{5960A5C5-E69B-4534-A6AA-022222737F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06450" y="1233488"/>
            <a:ext cx="7685088" cy="4910137"/>
          </a:xfrm>
        </p:spPr>
        <p:txBody>
          <a:bodyPr/>
          <a:lstStyle/>
          <a:p>
            <a:r>
              <a:rPr lang="en-US" altLang="en-US" dirty="0"/>
              <a:t>Improve performance by </a:t>
            </a:r>
            <a:r>
              <a:rPr lang="en-US" altLang="en-US" dirty="0">
                <a:solidFill>
                  <a:srgbClr val="FF0000"/>
                </a:solidFill>
              </a:rPr>
              <a:t>removing bottlenecks</a:t>
            </a:r>
          </a:p>
          <a:p>
            <a:r>
              <a:rPr lang="en-US" altLang="en-US" dirty="0"/>
              <a:t>OS must </a:t>
            </a:r>
            <a:r>
              <a:rPr lang="en-US" altLang="en-US" dirty="0">
                <a:solidFill>
                  <a:srgbClr val="FF0000"/>
                </a:solidFill>
              </a:rPr>
              <a:t>provide</a:t>
            </a:r>
            <a:r>
              <a:rPr lang="en-US" altLang="en-US" dirty="0"/>
              <a:t> means of </a:t>
            </a:r>
            <a:r>
              <a:rPr lang="en-US" altLang="en-US" dirty="0">
                <a:solidFill>
                  <a:srgbClr val="FF0000"/>
                </a:solidFill>
              </a:rPr>
              <a:t>computing and displaying measures of system behavior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For example, Windows Task Manager</a:t>
            </a:r>
            <a:endParaRPr lang="en-US" altLang="en-US" dirty="0"/>
          </a:p>
        </p:txBody>
      </p:sp>
      <p:pic>
        <p:nvPicPr>
          <p:cNvPr id="109572" name="Picture 2">
            <a:extLst>
              <a:ext uri="{FF2B5EF4-FFF2-40B4-BE49-F238E27FC236}">
                <a16:creationId xmlns:a16="http://schemas.microsoft.com/office/drawing/2014/main" id="{4DA4B68A-E5CA-40EB-BEDC-C4CD4DBC1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720975"/>
            <a:ext cx="6389687" cy="359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>
            <a:extLst>
              <a:ext uri="{FF2B5EF4-FFF2-40B4-BE49-F238E27FC236}">
                <a16:creationId xmlns:a16="http://schemas.microsoft.com/office/drawing/2014/main" id="{3E5AB062-C148-4A7D-BB07-8D5065AEF4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00100" y="220663"/>
            <a:ext cx="7720013" cy="576262"/>
          </a:xfrm>
        </p:spPr>
        <p:txBody>
          <a:bodyPr/>
          <a:lstStyle/>
          <a:p>
            <a:pPr eaLnBrk="1" hangingPunct="1"/>
            <a:r>
              <a:rPr lang="en-US" altLang="en-US"/>
              <a:t>Tracing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AEB41930-1685-412F-A8A7-319AF8289000}"/>
              </a:ext>
            </a:extLst>
          </p:cNvPr>
          <p:cNvSpPr txBox="1">
            <a:spLocks/>
          </p:cNvSpPr>
          <p:nvPr/>
        </p:nvSpPr>
        <p:spPr bwMode="auto">
          <a:xfrm>
            <a:off x="806451" y="1095605"/>
            <a:ext cx="7836508" cy="4789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85750" indent="-285750"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200150" indent="-28575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dirty="0">
                <a:solidFill>
                  <a:srgbClr val="000000"/>
                </a:solidFill>
              </a:rPr>
              <a:t>Collects data for a specific event, such as steps involved in a system call invocation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Tools include</a:t>
            </a:r>
          </a:p>
          <a:p>
            <a:pPr lvl="1"/>
            <a:r>
              <a:rPr lang="en-US" altLang="en-US" dirty="0" err="1">
                <a:solidFill>
                  <a:srgbClr val="000000"/>
                </a:solidFill>
              </a:rPr>
              <a:t>strace</a:t>
            </a:r>
            <a:r>
              <a:rPr lang="en-US" altLang="en-US" dirty="0">
                <a:solidFill>
                  <a:srgbClr val="000000"/>
                </a:solidFill>
              </a:rPr>
              <a:t> – trace system calls invoked by a process</a:t>
            </a:r>
          </a:p>
          <a:p>
            <a:pPr lvl="1"/>
            <a:r>
              <a:rPr lang="en-US" altLang="en-US" dirty="0" err="1">
                <a:solidFill>
                  <a:srgbClr val="000000"/>
                </a:solidFill>
              </a:rPr>
              <a:t>gdb</a:t>
            </a:r>
            <a:r>
              <a:rPr lang="en-US" altLang="en-US" dirty="0">
                <a:solidFill>
                  <a:srgbClr val="000000"/>
                </a:solidFill>
              </a:rPr>
              <a:t> – source-level debugger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</a:rPr>
              <a:t>perf – collection of Linux performance tools</a:t>
            </a:r>
          </a:p>
          <a:p>
            <a:pPr lvl="1"/>
            <a:r>
              <a:rPr lang="en-US" altLang="en-US" dirty="0" err="1">
                <a:solidFill>
                  <a:srgbClr val="000000"/>
                </a:solidFill>
              </a:rPr>
              <a:t>tcpdump</a:t>
            </a:r>
            <a:r>
              <a:rPr lang="en-US" altLang="en-US" dirty="0">
                <a:solidFill>
                  <a:srgbClr val="000000"/>
                </a:solidFill>
              </a:rPr>
              <a:t> – collects network packets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7F382614-8441-442A-8EB2-AD9636A59B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00100" y="220663"/>
            <a:ext cx="7772400" cy="576262"/>
          </a:xfrm>
        </p:spPr>
        <p:txBody>
          <a:bodyPr/>
          <a:lstStyle/>
          <a:p>
            <a:pPr eaLnBrk="1" hangingPunct="1"/>
            <a:r>
              <a:rPr lang="en-US" altLang="en-US"/>
              <a:t>BCC</a:t>
            </a:r>
          </a:p>
        </p:txBody>
      </p:sp>
      <p:sp>
        <p:nvSpPr>
          <p:cNvPr id="113667" name="Content Placeholder 2">
            <a:extLst>
              <a:ext uri="{FF2B5EF4-FFF2-40B4-BE49-F238E27FC236}">
                <a16:creationId xmlns:a16="http://schemas.microsoft.com/office/drawing/2014/main" id="{4EA39B5D-A2AE-4C8D-8F8F-C51BEE190F60}"/>
              </a:ext>
            </a:extLst>
          </p:cNvPr>
          <p:cNvSpPr txBox="1">
            <a:spLocks/>
          </p:cNvSpPr>
          <p:nvPr/>
        </p:nvSpPr>
        <p:spPr bwMode="auto">
          <a:xfrm>
            <a:off x="806450" y="1233488"/>
            <a:ext cx="7766050" cy="491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dirty="0">
                <a:solidFill>
                  <a:srgbClr val="000000"/>
                </a:solidFill>
              </a:rPr>
              <a:t>Debugging </a:t>
            </a:r>
            <a:r>
              <a:rPr lang="en-US" altLang="en-US" dirty="0">
                <a:solidFill>
                  <a:srgbClr val="FF0000"/>
                </a:solidFill>
              </a:rPr>
              <a:t>interactions</a:t>
            </a:r>
            <a:r>
              <a:rPr lang="en-US" altLang="en-US" dirty="0">
                <a:solidFill>
                  <a:srgbClr val="000000"/>
                </a:solidFill>
              </a:rPr>
              <a:t> between </a:t>
            </a:r>
            <a:r>
              <a:rPr lang="en-US" altLang="en-US" dirty="0">
                <a:solidFill>
                  <a:srgbClr val="FF0000"/>
                </a:solidFill>
              </a:rPr>
              <a:t>user-level and kernel code </a:t>
            </a:r>
            <a:r>
              <a:rPr lang="en-US" altLang="en-US" dirty="0">
                <a:solidFill>
                  <a:srgbClr val="000000"/>
                </a:solidFill>
              </a:rPr>
              <a:t>nearly impossible without toolset </a:t>
            </a:r>
            <a:r>
              <a:rPr lang="en-US" altLang="en-US" dirty="0">
                <a:solidFill>
                  <a:srgbClr val="FF0000"/>
                </a:solidFill>
              </a:rPr>
              <a:t>that understands both an instrument their actions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BCC (BPF Compiler Collection) is a rich toolkit providing tracing features for Linux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For example, </a:t>
            </a:r>
            <a:r>
              <a:rPr lang="en-US" altLang="en-US" dirty="0">
                <a:solidFill>
                  <a:srgbClr val="FF0000"/>
                </a:solidFill>
              </a:rPr>
              <a:t>disksnoop.py </a:t>
            </a:r>
            <a:r>
              <a:rPr lang="en-US" altLang="en-US" dirty="0">
                <a:solidFill>
                  <a:srgbClr val="000000"/>
                </a:solidFill>
              </a:rPr>
              <a:t>traces disk I/O activity</a:t>
            </a:r>
          </a:p>
          <a:p>
            <a:endParaRPr lang="en-US" altLang="en-US" dirty="0">
              <a:solidFill>
                <a:srgbClr val="000000"/>
              </a:solidFill>
            </a:endParaRPr>
          </a:p>
          <a:p>
            <a:endParaRPr lang="en-US" altLang="en-US" dirty="0">
              <a:solidFill>
                <a:srgbClr val="000000"/>
              </a:solidFill>
            </a:endParaRPr>
          </a:p>
          <a:p>
            <a:endParaRPr lang="en-US" altLang="en-US" dirty="0">
              <a:solidFill>
                <a:srgbClr val="000000"/>
              </a:solidFill>
            </a:endParaRPr>
          </a:p>
        </p:txBody>
      </p:sp>
      <p:pic>
        <p:nvPicPr>
          <p:cNvPr id="113668" name="Picture 2">
            <a:extLst>
              <a:ext uri="{FF2B5EF4-FFF2-40B4-BE49-F238E27FC236}">
                <a16:creationId xmlns:a16="http://schemas.microsoft.com/office/drawing/2014/main" id="{B1120918-AE53-48E2-B5A4-20DE3898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775" y="3549650"/>
            <a:ext cx="4953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A3232E78-1799-45A9-9B95-C16D5B631A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00100" y="220663"/>
            <a:ext cx="7691438" cy="576262"/>
          </a:xfrm>
        </p:spPr>
        <p:txBody>
          <a:bodyPr/>
          <a:lstStyle/>
          <a:p>
            <a:pPr eaLnBrk="1" hangingPunct="1"/>
            <a:r>
              <a:rPr lang="en-US" altLang="en-US"/>
              <a:t>Linux bcc/BPF Tracing Tools</a:t>
            </a:r>
          </a:p>
        </p:txBody>
      </p:sp>
      <p:pic>
        <p:nvPicPr>
          <p:cNvPr id="115715" name="Picture 3">
            <a:extLst>
              <a:ext uri="{FF2B5EF4-FFF2-40B4-BE49-F238E27FC236}">
                <a16:creationId xmlns:a16="http://schemas.microsoft.com/office/drawing/2014/main" id="{4785D27E-8BE3-4317-8EE3-9C44AB56CC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914400"/>
            <a:ext cx="7531100" cy="527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>
            <a:extLst>
              <a:ext uri="{FF2B5EF4-FFF2-40B4-BE49-F238E27FC236}">
                <a16:creationId xmlns:a16="http://schemas.microsoft.com/office/drawing/2014/main" id="{2C62F9A8-4DAA-4F8E-8650-F234095DF99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End of Chapter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6A9EE909-C5A2-41F1-A857-667DFBB541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03300" y="220663"/>
            <a:ext cx="7739063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13A7443B-7ADA-4411-B376-7A65FA9BD8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4550" y="1158875"/>
            <a:ext cx="7739063" cy="49053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Another set</a:t>
            </a:r>
            <a:r>
              <a:rPr lang="en-US" altLang="en-US" dirty="0"/>
              <a:t> of OS functions exists for </a:t>
            </a:r>
            <a:r>
              <a:rPr lang="en-US" altLang="en-US" dirty="0">
                <a:solidFill>
                  <a:srgbClr val="FF0000"/>
                </a:solidFill>
              </a:rPr>
              <a:t>ensuring the efficient operation of the system itself via resource sharing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/>
              <a:t>Resource allocation - </a:t>
            </a:r>
            <a:r>
              <a:rPr lang="en-US" altLang="en-US" dirty="0"/>
              <a:t>When  multiple users or multiple jobs running concurrently, </a:t>
            </a:r>
            <a:r>
              <a:rPr lang="en-US" altLang="en-US" dirty="0">
                <a:solidFill>
                  <a:srgbClr val="FF0000"/>
                </a:solidFill>
              </a:rPr>
              <a:t>resources must be allocated to each of them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Many types of resources -   CPU cycles, main memory, file storage, I/O devices.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/>
              <a:t>Logging -</a:t>
            </a:r>
            <a:r>
              <a:rPr lang="en-US" altLang="en-US" dirty="0"/>
              <a:t> To keep track of </a:t>
            </a:r>
            <a:r>
              <a:rPr lang="en-US" altLang="en-US" dirty="0">
                <a:solidFill>
                  <a:srgbClr val="FF0000"/>
                </a:solidFill>
              </a:rPr>
              <a:t>which users use how much and what </a:t>
            </a:r>
            <a:r>
              <a:rPr lang="en-US" altLang="en-US" dirty="0"/>
              <a:t>kinds of computer resources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/>
              <a:t>Protection and security - </a:t>
            </a:r>
            <a:r>
              <a:rPr lang="en-US" altLang="en-US" dirty="0"/>
              <a:t>The owners of information stored in a multiuser or networked computer system may want to control use of that information, </a:t>
            </a:r>
            <a:r>
              <a:rPr lang="en-US" altLang="en-US" dirty="0">
                <a:solidFill>
                  <a:srgbClr val="FF0000"/>
                </a:solidFill>
              </a:rPr>
              <a:t>concurrent processes should not interfere with each other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184A6F67-063F-4959-9060-0C6E5AFA8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2188" y="206375"/>
            <a:ext cx="7918450" cy="576263"/>
          </a:xfrm>
        </p:spPr>
        <p:txBody>
          <a:bodyPr/>
          <a:lstStyle/>
          <a:p>
            <a:pPr eaLnBrk="1" hangingPunct="1"/>
            <a:r>
              <a:rPr lang="en-US" altLang="en-US"/>
              <a:t>A View of Operating System Services</a:t>
            </a:r>
          </a:p>
        </p:txBody>
      </p:sp>
      <p:pic>
        <p:nvPicPr>
          <p:cNvPr id="17411" name="Picture 2">
            <a:extLst>
              <a:ext uri="{FF2B5EF4-FFF2-40B4-BE49-F238E27FC236}">
                <a16:creationId xmlns:a16="http://schemas.microsoft.com/office/drawing/2014/main" id="{881CA9B9-B059-4545-AFC1-C78134667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1836738"/>
            <a:ext cx="7221538" cy="3595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E48B5D98-8B47-4D7E-ACEF-BDB67E3340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77888" y="220663"/>
            <a:ext cx="8145462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Command Line interpreter 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1E634D89-B552-404F-9BDB-6AB7E838A4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77888" y="1223963"/>
            <a:ext cx="7476971" cy="4131808"/>
          </a:xfrm>
        </p:spPr>
        <p:txBody>
          <a:bodyPr/>
          <a:lstStyle/>
          <a:p>
            <a:r>
              <a:rPr lang="en-US" dirty="0"/>
              <a:t>Command interpreter as a special program that is running when a process is initiated or when a user first logs on</a:t>
            </a:r>
          </a:p>
          <a:p>
            <a:pPr lvl="1"/>
            <a:r>
              <a:rPr lang="en-US" b="1" i="1" dirty="0"/>
              <a:t>C shell</a:t>
            </a:r>
            <a:r>
              <a:rPr lang="en-US" dirty="0"/>
              <a:t>, </a:t>
            </a:r>
            <a:r>
              <a:rPr lang="en-US" b="1" i="1" dirty="0"/>
              <a:t>Bourne-Again (bash) shell</a:t>
            </a:r>
            <a:r>
              <a:rPr lang="en-US" dirty="0"/>
              <a:t>, </a:t>
            </a:r>
            <a:r>
              <a:rPr lang="en-US" b="1" i="1" dirty="0"/>
              <a:t>Korn shell</a:t>
            </a:r>
            <a:endParaRPr lang="en-US" altLang="en-US" dirty="0"/>
          </a:p>
          <a:p>
            <a:r>
              <a:rPr lang="en-US" altLang="en-US" dirty="0"/>
              <a:t>CLI allows direct command entry</a:t>
            </a:r>
          </a:p>
          <a:p>
            <a:r>
              <a:rPr lang="en-US" altLang="en-US" dirty="0"/>
              <a:t>Sometimes </a:t>
            </a:r>
            <a:r>
              <a:rPr lang="en-US" altLang="en-US" dirty="0">
                <a:solidFill>
                  <a:srgbClr val="FF0000"/>
                </a:solidFill>
              </a:rPr>
              <a:t>implemented in kernel</a:t>
            </a:r>
            <a:r>
              <a:rPr lang="en-US" altLang="en-US" dirty="0"/>
              <a:t>, sometimes by </a:t>
            </a:r>
            <a:r>
              <a:rPr lang="en-US" altLang="en-US" dirty="0">
                <a:solidFill>
                  <a:srgbClr val="FF0000"/>
                </a:solidFill>
              </a:rPr>
              <a:t>systems program</a:t>
            </a:r>
          </a:p>
          <a:p>
            <a:r>
              <a:rPr lang="en-US" altLang="en-US" dirty="0"/>
              <a:t>Sometimes multiple flavors implemented –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shells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Primarily fetches a command from user and executes it</a:t>
            </a:r>
          </a:p>
          <a:p>
            <a:r>
              <a:rPr lang="en-US" altLang="en-US" dirty="0"/>
              <a:t>Sometimes </a:t>
            </a:r>
            <a:r>
              <a:rPr lang="en-US" altLang="en-US" dirty="0">
                <a:solidFill>
                  <a:srgbClr val="FF0000"/>
                </a:solidFill>
              </a:rPr>
              <a:t>commands built-in</a:t>
            </a:r>
            <a:r>
              <a:rPr lang="en-US" altLang="en-US" dirty="0"/>
              <a:t>, sometimes </a:t>
            </a:r>
            <a:r>
              <a:rPr lang="en-US" altLang="en-US" dirty="0">
                <a:solidFill>
                  <a:srgbClr val="FF0000"/>
                </a:solidFill>
              </a:rPr>
              <a:t>just names of </a:t>
            </a:r>
            <a:r>
              <a:rPr lang="en-US" altLang="en-US" dirty="0" smtClean="0">
                <a:solidFill>
                  <a:srgbClr val="FF0000"/>
                </a:solidFill>
              </a:rPr>
              <a:t>programs</a:t>
            </a:r>
          </a:p>
          <a:p>
            <a:pPr lvl="1"/>
            <a:r>
              <a:rPr lang="en-IN" altLang="en-US" dirty="0"/>
              <a:t>For </a:t>
            </a:r>
            <a:r>
              <a:rPr lang="en-IN" altLang="en-US" dirty="0" smtClean="0"/>
              <a:t>built-in, CI jumps to the section and make a system </a:t>
            </a:r>
            <a:r>
              <a:rPr lang="en-IN" altLang="en-US" dirty="0"/>
              <a:t>call.</a:t>
            </a:r>
            <a:endParaRPr lang="en-US" altLang="en-US" dirty="0"/>
          </a:p>
          <a:p>
            <a:pPr lvl="1"/>
            <a:r>
              <a:rPr lang="en-US" altLang="en-US" dirty="0"/>
              <a:t>If the latter, adding new features doesn’</a:t>
            </a:r>
            <a:r>
              <a:rPr lang="en-US" altLang="ja-JP" dirty="0"/>
              <a:t>t require shell </a:t>
            </a:r>
            <a:r>
              <a:rPr lang="en-US" altLang="ja-JP" dirty="0" smtClean="0"/>
              <a:t>modification.</a:t>
            </a:r>
            <a:endParaRPr lang="en-US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E02E63FB-6DD1-46DC-8471-F576D57E79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36638" y="214313"/>
            <a:ext cx="7500937" cy="576262"/>
          </a:xfrm>
        </p:spPr>
        <p:txBody>
          <a:bodyPr/>
          <a:lstStyle/>
          <a:p>
            <a:pPr eaLnBrk="1" hangingPunct="1"/>
            <a:r>
              <a:rPr lang="en-US" altLang="en-US" sz="3000"/>
              <a:t>User Operating System Interface - GUI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D7BD939-320C-4E60-8319-6ADBC111D8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154113"/>
            <a:ext cx="7699375" cy="4882703"/>
          </a:xfrm>
        </p:spPr>
        <p:txBody>
          <a:bodyPr/>
          <a:lstStyle/>
          <a:p>
            <a:r>
              <a:rPr lang="en-US" altLang="en-US" dirty="0"/>
              <a:t>User-friendly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desktop</a:t>
            </a:r>
            <a:r>
              <a:rPr lang="en-US" altLang="en-US" dirty="0"/>
              <a:t> metaphor interface</a:t>
            </a:r>
          </a:p>
          <a:p>
            <a:pPr lvl="1"/>
            <a:r>
              <a:rPr lang="en-US" altLang="en-US" dirty="0"/>
              <a:t>Usually mouse, keyboard, and monitor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Icons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F0000"/>
                </a:solidFill>
              </a:rPr>
              <a:t>represent files, programs, actions</a:t>
            </a:r>
            <a:r>
              <a:rPr lang="en-US" altLang="en-US" dirty="0"/>
              <a:t>, </a:t>
            </a:r>
            <a:r>
              <a:rPr lang="en-US" altLang="en-US" dirty="0" err="1"/>
              <a:t>etc</a:t>
            </a:r>
            <a:endParaRPr lang="en-US" altLang="en-US" dirty="0"/>
          </a:p>
          <a:p>
            <a:pPr lvl="1"/>
            <a:r>
              <a:rPr lang="en-US" altLang="en-US" dirty="0"/>
              <a:t>Various </a:t>
            </a:r>
            <a:r>
              <a:rPr lang="en-US" altLang="en-US" dirty="0">
                <a:solidFill>
                  <a:srgbClr val="FF0000"/>
                </a:solidFill>
              </a:rPr>
              <a:t>mouse buttons over objects in the interface cause various actions</a:t>
            </a:r>
            <a:r>
              <a:rPr lang="en-US" altLang="en-US" dirty="0"/>
              <a:t> (provide information, options, execute function, open directory i.e.,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folder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Invented </a:t>
            </a:r>
            <a:r>
              <a:rPr lang="en-US" altLang="en-US" dirty="0" smtClean="0"/>
              <a:t>in the early 1970s at </a:t>
            </a:r>
            <a:r>
              <a:rPr lang="en-IN" dirty="0"/>
              <a:t>Xerox PARC research </a:t>
            </a:r>
            <a:r>
              <a:rPr lang="en-IN" dirty="0" smtClean="0"/>
              <a:t>facility</a:t>
            </a:r>
          </a:p>
          <a:p>
            <a:pPr lvl="2"/>
            <a:r>
              <a:rPr lang="en-US" dirty="0"/>
              <a:t>The first GUI appeared on the </a:t>
            </a:r>
            <a:r>
              <a:rPr lang="en-US" b="1" dirty="0">
                <a:solidFill>
                  <a:srgbClr val="00B0F0"/>
                </a:solidFill>
              </a:rPr>
              <a:t>Xerox Alto computer in 1973 </a:t>
            </a:r>
            <a:endParaRPr lang="en-US" altLang="en-US" b="1" dirty="0">
              <a:solidFill>
                <a:srgbClr val="00B0F0"/>
              </a:solidFill>
            </a:endParaRPr>
          </a:p>
          <a:p>
            <a:r>
              <a:rPr lang="en-US" altLang="en-US" dirty="0"/>
              <a:t>Many systems now include </a:t>
            </a:r>
            <a:r>
              <a:rPr lang="en-US" altLang="en-US" dirty="0">
                <a:solidFill>
                  <a:srgbClr val="FF0000"/>
                </a:solidFill>
              </a:rPr>
              <a:t>both CLI and GUI interfaces (Why??)</a:t>
            </a:r>
          </a:p>
          <a:p>
            <a:pPr lvl="1"/>
            <a:r>
              <a:rPr lang="en-US" altLang="en-US" dirty="0"/>
              <a:t>Microsoft Windows is GUI with CLI </a:t>
            </a:r>
            <a:r>
              <a:rPr lang="ja-JP" altLang="en-US" dirty="0"/>
              <a:t>“</a:t>
            </a:r>
            <a:r>
              <a:rPr lang="en-US" altLang="ja-JP" dirty="0"/>
              <a:t>command</a:t>
            </a:r>
            <a:r>
              <a:rPr lang="ja-JP" altLang="en-US" dirty="0"/>
              <a:t>”</a:t>
            </a:r>
            <a:r>
              <a:rPr lang="en-US" altLang="ja-JP" dirty="0"/>
              <a:t> shell</a:t>
            </a:r>
          </a:p>
          <a:p>
            <a:pPr lvl="1"/>
            <a:r>
              <a:rPr lang="en-US" altLang="en-US" dirty="0"/>
              <a:t>Apple Mac OS X is </a:t>
            </a:r>
            <a:r>
              <a:rPr lang="ja-JP" altLang="en-US" dirty="0"/>
              <a:t>“</a:t>
            </a:r>
            <a:r>
              <a:rPr lang="en-US" altLang="ja-JP" dirty="0"/>
              <a:t>Aqua</a:t>
            </a:r>
            <a:r>
              <a:rPr lang="ja-JP" altLang="en-US" dirty="0"/>
              <a:t>”</a:t>
            </a:r>
            <a:r>
              <a:rPr lang="en-US" altLang="ja-JP" dirty="0"/>
              <a:t> GUI interface with UNIX kernel underneath and shells available</a:t>
            </a:r>
          </a:p>
          <a:p>
            <a:pPr lvl="1"/>
            <a:r>
              <a:rPr lang="en-US" altLang="en-US" dirty="0"/>
              <a:t>Unix and Linux have CLI with optional GUI interfaces (CDE, KDE, GNOME)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1E085D8E-E398-4442-A204-AD137376EA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22325" y="228600"/>
            <a:ext cx="771525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Touchscreen Interfaces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2E55E5F6-E4A2-477B-85A4-0448195213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4121150" cy="45307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Touchscreen devices require new interfaces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Mouse not possible or not desired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Actions and selection based on gestures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Virtual keyboard for text entry</a:t>
            </a:r>
          </a:p>
          <a:p>
            <a:pPr>
              <a:defRPr/>
            </a:pPr>
            <a:r>
              <a:rPr lang="en-US" sz="1600" dirty="0">
                <a:ea typeface="ＭＳ Ｐゴシック" charset="-128"/>
              </a:rPr>
              <a:t>Voice commands</a:t>
            </a: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</a:endParaRPr>
          </a:p>
          <a:p>
            <a:pPr lvl="1">
              <a:buFont typeface="Monotype Sorts" charset="0"/>
              <a:buChar char="l"/>
              <a:defRPr/>
            </a:pPr>
            <a:endParaRPr lang="en-US" dirty="0">
              <a:ea typeface="ＭＳ Ｐゴシック" charset="0"/>
            </a:endParaRPr>
          </a:p>
        </p:txBody>
      </p:sp>
      <p:pic>
        <p:nvPicPr>
          <p:cNvPr id="25604" name="Picture 2">
            <a:extLst>
              <a:ext uri="{FF2B5EF4-FFF2-40B4-BE49-F238E27FC236}">
                <a16:creationId xmlns:a16="http://schemas.microsoft.com/office/drawing/2014/main" id="{CCAA7F76-25AE-454A-9EE9-98408A611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9850" y="1152525"/>
            <a:ext cx="2767013" cy="491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3933931"/>
      </p:ext>
    </p:extLst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s-8 8">
    <a:dk1>
      <a:srgbClr val="000000"/>
    </a:dk1>
    <a:lt1>
      <a:srgbClr val="FFFFFF"/>
    </a:lt1>
    <a:dk2>
      <a:srgbClr val="999900"/>
    </a:dk2>
    <a:lt2>
      <a:srgbClr val="666600"/>
    </a:lt2>
    <a:accent1>
      <a:srgbClr val="99CC00"/>
    </a:accent1>
    <a:accent2>
      <a:srgbClr val="CCCC66"/>
    </a:accent2>
    <a:accent3>
      <a:srgbClr val="FFFFFF"/>
    </a:accent3>
    <a:accent4>
      <a:srgbClr val="000000"/>
    </a:accent4>
    <a:accent5>
      <a:srgbClr val="CAE2AA"/>
    </a:accent5>
    <a:accent6>
      <a:srgbClr val="B9B95C"/>
    </a:accent6>
    <a:hlink>
      <a:srgbClr val="FFCC00"/>
    </a:hlink>
    <a:folHlink>
      <a:srgbClr val="CC99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10869</TotalTime>
  <Words>2724</Words>
  <Application>Microsoft Office PowerPoint</Application>
  <PresentationFormat>On-screen Show (4:3)</PresentationFormat>
  <Paragraphs>325</Paragraphs>
  <Slides>46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7" baseType="lpstr">
      <vt:lpstr>MS PGothic</vt:lpstr>
      <vt:lpstr>MS PGothic</vt:lpstr>
      <vt:lpstr>Arial</vt:lpstr>
      <vt:lpstr>Courier New</vt:lpstr>
      <vt:lpstr>Helvetica</vt:lpstr>
      <vt:lpstr>Monotype Sorts</vt:lpstr>
      <vt:lpstr>Times New Roman</vt:lpstr>
      <vt:lpstr>Verdana</vt:lpstr>
      <vt:lpstr>Webdings</vt:lpstr>
      <vt:lpstr>Wingdings</vt:lpstr>
      <vt:lpstr>os-8</vt:lpstr>
      <vt:lpstr>Chapter 2:  Operating-System Services</vt:lpstr>
      <vt:lpstr>Objectives</vt:lpstr>
      <vt:lpstr>Operating System Services</vt:lpstr>
      <vt:lpstr>Operating System Services (Cont.)</vt:lpstr>
      <vt:lpstr>Operating System Services (Cont.)</vt:lpstr>
      <vt:lpstr>A View of Operating System Services</vt:lpstr>
      <vt:lpstr>Command Line interpreter </vt:lpstr>
      <vt:lpstr>User Operating System Interface - GUI</vt:lpstr>
      <vt:lpstr>Touchscreen Interfaces</vt:lpstr>
      <vt:lpstr>System Calls</vt:lpstr>
      <vt:lpstr>Example of System Calls</vt:lpstr>
      <vt:lpstr>Example of Standard API</vt:lpstr>
      <vt:lpstr>System Call Implementation</vt:lpstr>
      <vt:lpstr>API – System Call – OS Relationship</vt:lpstr>
      <vt:lpstr>System Call Parameter Passing</vt:lpstr>
      <vt:lpstr>Parameter Passing via Table</vt:lpstr>
      <vt:lpstr>Types of System Calls</vt:lpstr>
      <vt:lpstr>Examples of Windows and Unix System Calls</vt:lpstr>
      <vt:lpstr>Example: Arduino</vt:lpstr>
      <vt:lpstr>Example: FreeBSD</vt:lpstr>
      <vt:lpstr>Linkers and Loaders</vt:lpstr>
      <vt:lpstr>The Role of the Linker and Loader</vt:lpstr>
      <vt:lpstr>Why Applications are Operating System Specific</vt:lpstr>
      <vt:lpstr>Design and Implementation</vt:lpstr>
      <vt:lpstr>Policy and Mechanism</vt:lpstr>
      <vt:lpstr>Implementation</vt:lpstr>
      <vt:lpstr>Operating System Structure</vt:lpstr>
      <vt:lpstr>Monolithic Structure – Original UNIX</vt:lpstr>
      <vt:lpstr>Traditional UNIX System Structure</vt:lpstr>
      <vt:lpstr>Linux System Structure</vt:lpstr>
      <vt:lpstr>Layered Approach</vt:lpstr>
      <vt:lpstr>Microkernels</vt:lpstr>
      <vt:lpstr>Microkernel System Structure </vt:lpstr>
      <vt:lpstr>Modules</vt:lpstr>
      <vt:lpstr>Hybrid Systems</vt:lpstr>
      <vt:lpstr>macOS and iOS Structure</vt:lpstr>
      <vt:lpstr>Darwin</vt:lpstr>
      <vt:lpstr>Android</vt:lpstr>
      <vt:lpstr>Building and Booting an Operating System</vt:lpstr>
      <vt:lpstr>Building and Booting Linux</vt:lpstr>
      <vt:lpstr>Operating-System Debugging</vt:lpstr>
      <vt:lpstr>Performance Tuning</vt:lpstr>
      <vt:lpstr>Tracing</vt:lpstr>
      <vt:lpstr>BCC</vt:lpstr>
      <vt:lpstr>Linux bcc/BPF Tracing Tools</vt:lpstr>
      <vt:lpstr>End of Chapter 2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HP</cp:lastModifiedBy>
  <cp:revision>294</cp:revision>
  <cp:lastPrinted>2001-06-14T13:58:17Z</cp:lastPrinted>
  <dcterms:created xsi:type="dcterms:W3CDTF">2011-01-13T23:43:38Z</dcterms:created>
  <dcterms:modified xsi:type="dcterms:W3CDTF">2025-08-11T18:29:37Z</dcterms:modified>
</cp:coreProperties>
</file>

<file path=docProps/thumbnail.jpeg>
</file>